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Lobster"/>
      <p:regular r:id="rId25"/>
    </p:embeddedFont>
    <p:embeddedFont>
      <p:font typeface="Roboto Mono Light"/>
      <p:regular r:id="rId26"/>
      <p:bold r:id="rId27"/>
      <p:italic r:id="rId28"/>
      <p:boldItalic r:id="rId29"/>
    </p:embeddedFon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A64D155-9AEE-4340-91AF-50071C354FE7}">
  <a:tblStyle styleId="{9A64D155-9AEE-4340-91AF-50071C354F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onoLight-regular.fntdata"/><Relationship Id="rId25" Type="http://schemas.openxmlformats.org/officeDocument/2006/relationships/font" Target="fonts/Lobster-regular.fntdata"/><Relationship Id="rId28" Type="http://schemas.openxmlformats.org/officeDocument/2006/relationships/font" Target="fonts/RobotoMonoLight-italic.fntdata"/><Relationship Id="rId27" Type="http://schemas.openxmlformats.org/officeDocument/2006/relationships/font" Target="fonts/RobotoMono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MonoLigh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5.xml"/><Relationship Id="rId33" Type="http://schemas.openxmlformats.org/officeDocument/2006/relationships/font" Target="fonts/RobotoMono-boldItalic.fntdata"/><Relationship Id="rId10" Type="http://schemas.openxmlformats.org/officeDocument/2006/relationships/slide" Target="slides/slide4.xml"/><Relationship Id="rId32" Type="http://schemas.openxmlformats.org/officeDocument/2006/relationships/font" Target="fonts/RobotoMon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61d7711d3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61d7711d3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97991947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97991947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61781dc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1781dc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61d7711d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61d7711d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61d7711d3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61d7711d3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61d7711d3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61d7711d3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618da95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618da95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61d7711d3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61d7711d3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61d7711d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61d7711d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613c1f4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613c1f4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613c1f4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613c1f4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613c1f4a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613c1f4a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613c1f4a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613c1f4a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613c1f4a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613c1f4a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61781dc5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61781dc5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61d7711d3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61d7711d3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61d7711d3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61d7711d3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hakin9.org/nmap-a-hacker-tool-for-security-professionals/" TargetMode="Externa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n.wikipedia.org/wiki/Phishing#Spear_phishing" TargetMode="External"/><Relationship Id="rId4" Type="http://schemas.openxmlformats.org/officeDocument/2006/relationships/hyperlink" Target="https://en.wikipedia.org/wiki/Phishing#Whaling" TargetMode="External"/><Relationship Id="rId10" Type="http://schemas.openxmlformats.org/officeDocument/2006/relationships/image" Target="../media/image13.jpg"/><Relationship Id="rId9" Type="http://schemas.openxmlformats.org/officeDocument/2006/relationships/image" Target="../media/image21.png"/><Relationship Id="rId5" Type="http://schemas.openxmlformats.org/officeDocument/2006/relationships/hyperlink" Target="http://accounts.zipcodewilrnington.com/" TargetMode="External"/><Relationship Id="rId6" Type="http://schemas.openxmlformats.org/officeDocument/2006/relationships/hyperlink" Target="https://getgophish.com/" TargetMode="External"/><Relationship Id="rId7" Type="http://schemas.openxmlformats.org/officeDocument/2006/relationships/hyperlink" Target="https://github.com/securestate/king-phisher" TargetMode="External"/><Relationship Id="rId8" Type="http://schemas.openxmlformats.org/officeDocument/2006/relationships/hyperlink" Target="https://goo.gl/FMF3Ac"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hyperlink" Target="https://resources.infosecinstitute.com/hacker-tools-sniffers/#gref" TargetMode="External"/><Relationship Id="rId10" Type="http://schemas.openxmlformats.org/officeDocument/2006/relationships/hyperlink" Target="https://www.tutorialspoint.com/ethical_hacking/ethical_hacking_sniffing.htm" TargetMode="External"/><Relationship Id="rId13" Type="http://schemas.openxmlformats.org/officeDocument/2006/relationships/hyperlink" Target="https://www.businessnewsdaily.com/10713-white-hat-hacker-career.html" TargetMode="External"/><Relationship Id="rId12" Type="http://schemas.openxmlformats.org/officeDocument/2006/relationships/hyperlink" Target="https://resources.infosecinstitute.com/category/certifications-training/ceh/ethical-hacking-tools/"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earchitchannel.techtarget.com/feature/Ethical-hacking-tools-and-techniques-Password-cracking" TargetMode="External"/><Relationship Id="rId4" Type="http://schemas.openxmlformats.org/officeDocument/2006/relationships/hyperlink" Target="https://en.wikipedia.org/wiki/Certified_Ethical_Hacker" TargetMode="External"/><Relationship Id="rId9" Type="http://schemas.openxmlformats.org/officeDocument/2006/relationships/hyperlink" Target="https://www.knowbe4.com/ceo-fraud" TargetMode="External"/><Relationship Id="rId5" Type="http://schemas.openxmlformats.org/officeDocument/2006/relationships/hyperlink" Target="https://www.defcon.org/" TargetMode="External"/><Relationship Id="rId6" Type="http://schemas.openxmlformats.org/officeDocument/2006/relationships/hyperlink" Target="https://www.csoonline.com/article/3238128/hacking/what-is-ethical-hacking-penetration-testing-basics.html" TargetMode="External"/><Relationship Id="rId7" Type="http://schemas.openxmlformats.org/officeDocument/2006/relationships/hyperlink" Target="https://app.pluralsight.com/library/courses/ethical-hacking-understanding/table-of-contents" TargetMode="External"/><Relationship Id="rId8" Type="http://schemas.openxmlformats.org/officeDocument/2006/relationships/hyperlink" Target="https://app.pluralsight.com/player?course=ethical-hacking-session-hijacking&amp;author=troy-hunt&amp;name=ethical-hacking-session-hijacking-m1&amp;clip=0&amp;mode=liv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207688"/>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White Hat</a:t>
            </a:r>
            <a:endParaRPr b="1">
              <a:latin typeface="Roboto Mono"/>
              <a:ea typeface="Roboto Mono"/>
              <a:cs typeface="Roboto Mono"/>
              <a:sym typeface="Roboto Mono"/>
            </a:endParaRPr>
          </a:p>
        </p:txBody>
      </p:sp>
      <p:sp>
        <p:nvSpPr>
          <p:cNvPr id="55" name="Google Shape;55;p13"/>
          <p:cNvSpPr txBox="1"/>
          <p:nvPr>
            <p:ph idx="1" type="subTitle"/>
          </p:nvPr>
        </p:nvSpPr>
        <p:spPr>
          <a:xfrm>
            <a:off x="311700" y="3297238"/>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Light"/>
                <a:ea typeface="Roboto Mono Light"/>
                <a:cs typeface="Roboto Mono Light"/>
                <a:sym typeface="Roboto Mono Light"/>
              </a:rPr>
              <a:t>Ethical Hacking </a:t>
            </a:r>
            <a:endParaRPr>
              <a:latin typeface="Roboto Mono Light"/>
              <a:ea typeface="Roboto Mono Light"/>
              <a:cs typeface="Roboto Mono Light"/>
              <a:sym typeface="Roboto Mono Light"/>
            </a:endParaRPr>
          </a:p>
          <a:p>
            <a:pPr indent="0" lvl="0" marL="0" rtl="0" algn="ctr">
              <a:spcBef>
                <a:spcPts val="0"/>
              </a:spcBef>
              <a:spcAft>
                <a:spcPts val="0"/>
              </a:spcAft>
              <a:buNone/>
            </a:pPr>
            <a:r>
              <a:rPr lang="en">
                <a:latin typeface="Roboto Mono Light"/>
                <a:ea typeface="Roboto Mono Light"/>
                <a:cs typeface="Roboto Mono Light"/>
                <a:sym typeface="Roboto Mono Light"/>
              </a:rPr>
              <a:t>and Information Security</a:t>
            </a:r>
            <a:endParaRPr>
              <a:latin typeface="Roboto Mono Light"/>
              <a:ea typeface="Roboto Mono Light"/>
              <a:cs typeface="Roboto Mono Light"/>
              <a:sym typeface="Roboto Mono Light"/>
            </a:endParaRPr>
          </a:p>
        </p:txBody>
      </p:sp>
      <p:pic>
        <p:nvPicPr>
          <p:cNvPr id="56" name="Google Shape;56;p13"/>
          <p:cNvPicPr preferRelativeResize="0"/>
          <p:nvPr/>
        </p:nvPicPr>
        <p:blipFill>
          <a:blip r:embed="rId3">
            <a:alphaModFix/>
          </a:blip>
          <a:stretch>
            <a:fillRect/>
          </a:stretch>
        </p:blipFill>
        <p:spPr>
          <a:xfrm>
            <a:off x="3810000" y="1053663"/>
            <a:ext cx="1524000" cy="152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109500" y="253475"/>
            <a:ext cx="892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Closer Look: </a:t>
            </a:r>
            <a:endParaRPr/>
          </a:p>
          <a:p>
            <a:pPr indent="0" lvl="0" marL="0" rtl="0" algn="ctr">
              <a:spcBef>
                <a:spcPts val="0"/>
              </a:spcBef>
              <a:spcAft>
                <a:spcPts val="0"/>
              </a:spcAft>
              <a:buNone/>
            </a:pPr>
            <a:r>
              <a:rPr lang="en"/>
              <a:t>Domain Name Server (DNS) Poisoning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5" name="Google Shape;125;p22"/>
          <p:cNvSpPr txBox="1"/>
          <p:nvPr>
            <p:ph idx="1" type="body"/>
          </p:nvPr>
        </p:nvSpPr>
        <p:spPr>
          <a:xfrm>
            <a:off x="175200" y="1552800"/>
            <a:ext cx="8793600" cy="3238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Char char="❖"/>
            </a:pPr>
            <a:r>
              <a:rPr lang="en"/>
              <a:t>A technique that tricks the DNS server into believing that it has received </a:t>
            </a:r>
            <a:r>
              <a:rPr lang="en"/>
              <a:t>authenticated</a:t>
            </a:r>
            <a:r>
              <a:rPr lang="en"/>
              <a:t> information, when in reality, it has not. </a:t>
            </a:r>
            <a:endParaRPr/>
          </a:p>
          <a:p>
            <a:pPr indent="-342900" lvl="0" marL="457200" marR="0" rtl="0" algn="l">
              <a:lnSpc>
                <a:spcPct val="115000"/>
              </a:lnSpc>
              <a:spcBef>
                <a:spcPts val="0"/>
              </a:spcBef>
              <a:spcAft>
                <a:spcPts val="0"/>
              </a:spcAft>
              <a:buSzPts val="1800"/>
              <a:buChar char="❖"/>
            </a:pPr>
            <a:r>
              <a:rPr lang="en"/>
              <a:t>Primarily used by attackers to redirect users to fake pages usually controlled and managed by the attackers.</a:t>
            </a:r>
            <a:endParaRPr/>
          </a:p>
          <a:p>
            <a:pPr indent="-317500" lvl="1" marL="914400" marR="0" rtl="0" algn="l">
              <a:lnSpc>
                <a:spcPct val="115000"/>
              </a:lnSpc>
              <a:spcBef>
                <a:spcPts val="0"/>
              </a:spcBef>
              <a:spcAft>
                <a:spcPts val="0"/>
              </a:spcAft>
              <a:buSzPts val="1400"/>
              <a:buChar char="➢"/>
            </a:pPr>
            <a:r>
              <a:rPr lang="en"/>
              <a:t>Example: If a user intends to go to facebook.com, but has been targeted by DNS poisoning, they may be redirected to another website of malicious content. </a:t>
            </a:r>
            <a:endParaRPr/>
          </a:p>
          <a:p>
            <a:pPr indent="-342900" lvl="0" marL="457200" marR="0" rtl="0" algn="l">
              <a:lnSpc>
                <a:spcPct val="115000"/>
              </a:lnSpc>
              <a:spcBef>
                <a:spcPts val="0"/>
              </a:spcBef>
              <a:spcAft>
                <a:spcPts val="0"/>
              </a:spcAft>
              <a:buSzPts val="1800"/>
              <a:buChar char="❖"/>
            </a:pPr>
            <a:r>
              <a:rPr lang="en"/>
              <a:t>In this case, an ethical hacker’s goal is to provide network security to stop all these attacks. </a:t>
            </a:r>
            <a:endParaRPr/>
          </a:p>
          <a:p>
            <a:pPr indent="-317500" lvl="1" marL="914400" marR="0" rtl="0" algn="l">
              <a:lnSpc>
                <a:spcPct val="115000"/>
              </a:lnSpc>
              <a:spcBef>
                <a:spcPts val="0"/>
              </a:spcBef>
              <a:spcAft>
                <a:spcPts val="0"/>
              </a:spcAft>
              <a:buSzPts val="1400"/>
              <a:buChar char="➢"/>
            </a:pPr>
            <a:r>
              <a:rPr lang="en"/>
              <a:t>Unlike some of the other techniques, this requires more preventive measures than pen testing. The ethical hacker needs to think about the techniques and practices the attacker may employ and put up obstacles to prevent those practices from being completed.  </a:t>
            </a:r>
            <a:endParaRPr/>
          </a:p>
        </p:txBody>
      </p:sp>
      <p:pic>
        <p:nvPicPr>
          <p:cNvPr id="126" name="Google Shape;126;p22"/>
          <p:cNvPicPr preferRelativeResize="0"/>
          <p:nvPr/>
        </p:nvPicPr>
        <p:blipFill rotWithShape="1">
          <a:blip r:embed="rId3">
            <a:alphaModFix/>
          </a:blip>
          <a:srcRect b="20203" l="0" r="0" t="6061"/>
          <a:stretch/>
        </p:blipFill>
        <p:spPr>
          <a:xfrm>
            <a:off x="6017025" y="188475"/>
            <a:ext cx="1671625" cy="995950"/>
          </a:xfrm>
          <a:prstGeom prst="rect">
            <a:avLst/>
          </a:prstGeom>
          <a:noFill/>
          <a:ln>
            <a:noFill/>
          </a:ln>
        </p:spPr>
      </p:pic>
      <p:pic>
        <p:nvPicPr>
          <p:cNvPr id="127" name="Google Shape;127;p22"/>
          <p:cNvPicPr preferRelativeResize="0"/>
          <p:nvPr/>
        </p:nvPicPr>
        <p:blipFill>
          <a:blip r:embed="rId4">
            <a:alphaModFix/>
          </a:blip>
          <a:stretch>
            <a:fillRect/>
          </a:stretch>
        </p:blipFill>
        <p:spPr>
          <a:xfrm>
            <a:off x="1067662" y="1342875"/>
            <a:ext cx="7008674" cy="365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Ethical Hackers: </a:t>
            </a:r>
            <a:endParaRPr/>
          </a:p>
          <a:p>
            <a:pPr indent="0" lvl="0" marL="0" rtl="0" algn="ctr">
              <a:spcBef>
                <a:spcPts val="0"/>
              </a:spcBef>
              <a:spcAft>
                <a:spcPts val="0"/>
              </a:spcAft>
              <a:buNone/>
            </a:pPr>
            <a:r>
              <a:rPr lang="en"/>
              <a:t>Top 10 Tools</a:t>
            </a:r>
            <a:endParaRPr/>
          </a:p>
        </p:txBody>
      </p:sp>
      <p:sp>
        <p:nvSpPr>
          <p:cNvPr id="133" name="Google Shape;133;p23"/>
          <p:cNvSpPr txBox="1"/>
          <p:nvPr>
            <p:ph idx="1" type="body"/>
          </p:nvPr>
        </p:nvSpPr>
        <p:spPr>
          <a:xfrm>
            <a:off x="0" y="1282975"/>
            <a:ext cx="9086400" cy="386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u="sng">
                <a:solidFill>
                  <a:srgbClr val="FFFFFF"/>
                </a:solidFill>
              </a:rPr>
              <a:t>Nmap </a:t>
            </a:r>
            <a:r>
              <a:rPr lang="en" sz="1600" u="sng">
                <a:solidFill>
                  <a:schemeClr val="hlink"/>
                </a:solidFill>
                <a:hlinkClick r:id="rId3"/>
              </a:rPr>
              <a:t>(Network Mapper) </a:t>
            </a:r>
            <a:r>
              <a:rPr lang="en" sz="1600"/>
              <a:t> - originally a simple scanning utility, now a full pentesting platform</a:t>
            </a:r>
            <a:endParaRPr sz="1600"/>
          </a:p>
          <a:p>
            <a:pPr indent="-330200" lvl="0" marL="457200" rtl="0" algn="l">
              <a:spcBef>
                <a:spcPts val="0"/>
              </a:spcBef>
              <a:spcAft>
                <a:spcPts val="0"/>
              </a:spcAft>
              <a:buSzPts val="1600"/>
              <a:buChar char="❖"/>
            </a:pPr>
            <a:r>
              <a:rPr lang="en" sz="1600" u="sng">
                <a:solidFill>
                  <a:srgbClr val="FFFFFF"/>
                </a:solidFill>
              </a:rPr>
              <a:t>Metasploit</a:t>
            </a:r>
            <a:r>
              <a:rPr lang="en" sz="1600"/>
              <a:t> - essentially a security framework </a:t>
            </a:r>
            <a:endParaRPr sz="1600"/>
          </a:p>
          <a:p>
            <a:pPr indent="-330200" lvl="0" marL="457200" rtl="0" algn="l">
              <a:spcBef>
                <a:spcPts val="0"/>
              </a:spcBef>
              <a:spcAft>
                <a:spcPts val="0"/>
              </a:spcAft>
              <a:buSzPts val="1600"/>
              <a:buChar char="❖"/>
            </a:pPr>
            <a:r>
              <a:rPr lang="en" sz="1600" u="sng">
                <a:solidFill>
                  <a:srgbClr val="FFFFFF"/>
                </a:solidFill>
              </a:rPr>
              <a:t>Burp Suite </a:t>
            </a:r>
            <a:r>
              <a:rPr lang="en" sz="1600"/>
              <a:t>- integrated platform for attacking web applications with functionalities like Spider, Proxy, and more.</a:t>
            </a:r>
            <a:endParaRPr sz="1600"/>
          </a:p>
          <a:p>
            <a:pPr indent="-330200" lvl="0" marL="457200" rtl="0" algn="l">
              <a:spcBef>
                <a:spcPts val="0"/>
              </a:spcBef>
              <a:spcAft>
                <a:spcPts val="0"/>
              </a:spcAft>
              <a:buSzPts val="1600"/>
              <a:buChar char="❖"/>
            </a:pPr>
            <a:r>
              <a:rPr lang="en" sz="1600" u="sng">
                <a:solidFill>
                  <a:srgbClr val="FFFFFF"/>
                </a:solidFill>
              </a:rPr>
              <a:t>John the Ripper</a:t>
            </a:r>
            <a:r>
              <a:rPr lang="en" sz="1600"/>
              <a:t> - popular offline password cracking pentest tool - dictionary attacks</a:t>
            </a:r>
            <a:endParaRPr sz="1600"/>
          </a:p>
          <a:p>
            <a:pPr indent="-330200" lvl="0" marL="457200" rtl="0" algn="l">
              <a:spcBef>
                <a:spcPts val="0"/>
              </a:spcBef>
              <a:spcAft>
                <a:spcPts val="0"/>
              </a:spcAft>
              <a:buSzPts val="1600"/>
              <a:buChar char="❖"/>
            </a:pPr>
            <a:r>
              <a:rPr lang="en" sz="1600" u="sng">
                <a:solidFill>
                  <a:srgbClr val="FFFFFF"/>
                </a:solidFill>
              </a:rPr>
              <a:t>THC Hydra</a:t>
            </a:r>
            <a:r>
              <a:rPr lang="en" sz="1600"/>
              <a:t> - similar to John the Ripper, but an online tool - dictionary &amp; brute force</a:t>
            </a:r>
            <a:endParaRPr sz="1600"/>
          </a:p>
          <a:p>
            <a:pPr indent="-330200" lvl="0" marL="457200" rtl="0" algn="l">
              <a:spcBef>
                <a:spcPts val="0"/>
              </a:spcBef>
              <a:spcAft>
                <a:spcPts val="0"/>
              </a:spcAft>
              <a:buSzPts val="1600"/>
              <a:buChar char="❖"/>
            </a:pPr>
            <a:r>
              <a:rPr lang="en" sz="1600" u="sng">
                <a:solidFill>
                  <a:srgbClr val="FFFFFF"/>
                </a:solidFill>
              </a:rPr>
              <a:t>OWASP Zed Attack Proxy (ZAP) </a:t>
            </a:r>
            <a:r>
              <a:rPr lang="en" sz="1600"/>
              <a:t>- integrated pentest tool for find vulnerabilities in web apps</a:t>
            </a:r>
            <a:endParaRPr sz="1600"/>
          </a:p>
          <a:p>
            <a:pPr indent="-330200" lvl="0" marL="457200" rtl="0" algn="l">
              <a:spcBef>
                <a:spcPts val="0"/>
              </a:spcBef>
              <a:spcAft>
                <a:spcPts val="0"/>
              </a:spcAft>
              <a:buSzPts val="1600"/>
              <a:buChar char="❖"/>
            </a:pPr>
            <a:r>
              <a:rPr lang="en" sz="1600" u="sng">
                <a:solidFill>
                  <a:srgbClr val="FFFFFF"/>
                </a:solidFill>
              </a:rPr>
              <a:t>Wireshark </a:t>
            </a:r>
            <a:r>
              <a:rPr lang="en" sz="1600">
                <a:solidFill>
                  <a:srgbClr val="FFFFFF"/>
                </a:solidFill>
              </a:rPr>
              <a:t>-</a:t>
            </a:r>
            <a:r>
              <a:rPr lang="en" sz="1600"/>
              <a:t> network protocol analyzer tool allowing for live capture and analysis of packages</a:t>
            </a:r>
            <a:endParaRPr sz="1600"/>
          </a:p>
          <a:p>
            <a:pPr indent="-330200" lvl="0" marL="457200" rtl="0" algn="l">
              <a:spcBef>
                <a:spcPts val="0"/>
              </a:spcBef>
              <a:spcAft>
                <a:spcPts val="0"/>
              </a:spcAft>
              <a:buSzPts val="1600"/>
              <a:buChar char="❖"/>
            </a:pPr>
            <a:r>
              <a:rPr lang="en" sz="1600" u="sng">
                <a:solidFill>
                  <a:srgbClr val="FFFFFF"/>
                </a:solidFill>
              </a:rPr>
              <a:t>Aircrack-ng</a:t>
            </a:r>
            <a:r>
              <a:rPr lang="en" sz="1600">
                <a:solidFill>
                  <a:srgbClr val="FFFFFF"/>
                </a:solidFill>
              </a:rPr>
              <a:t> </a:t>
            </a:r>
            <a:r>
              <a:rPr lang="en" sz="1600"/>
              <a:t>- wireless hacking tool with effectiveness in password hacking</a:t>
            </a:r>
            <a:endParaRPr sz="1600"/>
          </a:p>
          <a:p>
            <a:pPr indent="-330200" lvl="0" marL="457200" rtl="0" algn="l">
              <a:spcBef>
                <a:spcPts val="0"/>
              </a:spcBef>
              <a:spcAft>
                <a:spcPts val="0"/>
              </a:spcAft>
              <a:buSzPts val="1600"/>
              <a:buChar char="❖"/>
            </a:pPr>
            <a:r>
              <a:rPr lang="en" sz="1600" u="sng">
                <a:solidFill>
                  <a:srgbClr val="FFFFFF"/>
                </a:solidFill>
              </a:rPr>
              <a:t>Maltego </a:t>
            </a:r>
            <a:r>
              <a:rPr lang="en" sz="1600"/>
              <a:t>- digital forensic tool used to deliver a cyber threat picture/graphical layout</a:t>
            </a:r>
            <a:endParaRPr sz="1600"/>
          </a:p>
          <a:p>
            <a:pPr indent="-330200" lvl="0" marL="457200" rtl="0" algn="l">
              <a:spcBef>
                <a:spcPts val="0"/>
              </a:spcBef>
              <a:spcAft>
                <a:spcPts val="0"/>
              </a:spcAft>
              <a:buSzPts val="1600"/>
              <a:buChar char="❖"/>
            </a:pPr>
            <a:r>
              <a:rPr lang="en" sz="1600" u="sng">
                <a:solidFill>
                  <a:srgbClr val="FFFFFF"/>
                </a:solidFill>
              </a:rPr>
              <a:t>Cain and Abel </a:t>
            </a:r>
            <a:r>
              <a:rPr lang="en" sz="1600"/>
              <a:t>- an ethical password recovery tool for Microsoft Operating systems</a:t>
            </a:r>
            <a:endParaRPr sz="1600"/>
          </a:p>
          <a:p>
            <a:pPr indent="-330200" lvl="0" marL="457200" rtl="0" algn="l">
              <a:spcBef>
                <a:spcPts val="0"/>
              </a:spcBef>
              <a:spcAft>
                <a:spcPts val="0"/>
              </a:spcAft>
              <a:buSzPts val="1600"/>
              <a:buChar char="❖"/>
            </a:pPr>
            <a:r>
              <a:rPr lang="en" sz="1600" u="sng">
                <a:solidFill>
                  <a:srgbClr val="FFFFFF"/>
                </a:solidFill>
              </a:rPr>
              <a:t>Nikto Website Vulnerability Scanner </a:t>
            </a:r>
            <a:r>
              <a:rPr lang="en" sz="1600"/>
              <a:t>- a web server scanner performs intense tests against servers for multiple items, such as dangerous files, outdated versions, etc.</a:t>
            </a:r>
            <a:endParaRPr sz="1600"/>
          </a:p>
          <a:p>
            <a:pPr indent="0" lvl="0" marL="0" rtl="0" algn="l">
              <a:spcBef>
                <a:spcPts val="1600"/>
              </a:spcBef>
              <a:spcAft>
                <a:spcPts val="1600"/>
              </a:spcAft>
              <a:buNone/>
            </a:pPr>
            <a:r>
              <a:t/>
            </a:r>
            <a:endParaRPr sz="1600"/>
          </a:p>
        </p:txBody>
      </p:sp>
      <p:pic>
        <p:nvPicPr>
          <p:cNvPr id="134" name="Google Shape;134;p23"/>
          <p:cNvPicPr preferRelativeResize="0"/>
          <p:nvPr/>
        </p:nvPicPr>
        <p:blipFill>
          <a:blip r:embed="rId4">
            <a:alphaModFix/>
          </a:blip>
          <a:stretch>
            <a:fillRect/>
          </a:stretch>
        </p:blipFill>
        <p:spPr>
          <a:xfrm>
            <a:off x="6698900" y="88275"/>
            <a:ext cx="2133400" cy="119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4"/>
          <p:cNvPicPr preferRelativeResize="0"/>
          <p:nvPr/>
        </p:nvPicPr>
        <p:blipFill>
          <a:blip r:embed="rId3">
            <a:alphaModFix/>
          </a:blip>
          <a:stretch>
            <a:fillRect/>
          </a:stretch>
        </p:blipFill>
        <p:spPr>
          <a:xfrm>
            <a:off x="2867026" y="109950"/>
            <a:ext cx="3409950" cy="1343025"/>
          </a:xfrm>
          <a:prstGeom prst="rect">
            <a:avLst/>
          </a:prstGeom>
          <a:noFill/>
          <a:ln>
            <a:noFill/>
          </a:ln>
        </p:spPr>
      </p:pic>
      <p:sp>
        <p:nvSpPr>
          <p:cNvPr id="140" name="Google Shape;140;p24"/>
          <p:cNvSpPr txBox="1"/>
          <p:nvPr/>
        </p:nvSpPr>
        <p:spPr>
          <a:xfrm>
            <a:off x="663450" y="1524275"/>
            <a:ext cx="7817100" cy="3204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Social Engineering: The</a:t>
            </a:r>
            <a:r>
              <a:rPr lang="en" sz="1800">
                <a:solidFill>
                  <a:srgbClr val="FFFFFF"/>
                </a:solidFill>
              </a:rPr>
              <a:t> </a:t>
            </a:r>
            <a:r>
              <a:rPr b="1" lang="en" sz="1800">
                <a:solidFill>
                  <a:srgbClr val="FFFFFF"/>
                </a:solidFill>
              </a:rPr>
              <a:t>‘Secret</a:t>
            </a:r>
            <a:r>
              <a:rPr lang="en" sz="1800">
                <a:solidFill>
                  <a:srgbClr val="FFFFFF"/>
                </a:solidFill>
              </a:rPr>
              <a:t> </a:t>
            </a:r>
            <a:r>
              <a:rPr b="1" lang="en" sz="1800">
                <a:solidFill>
                  <a:srgbClr val="FFFFFF"/>
                </a:solidFill>
              </a:rPr>
              <a:t>Shoppers’</a:t>
            </a:r>
            <a:r>
              <a:rPr lang="en" sz="1800">
                <a:solidFill>
                  <a:srgbClr val="FFFFFF"/>
                </a:solidFill>
              </a:rPr>
              <a:t> </a:t>
            </a:r>
            <a:endParaRPr sz="1800">
              <a:solidFill>
                <a:srgbClr val="FFFFFF"/>
              </a:solidFill>
            </a:endParaRPr>
          </a:p>
          <a:p>
            <a:pPr indent="-342900" lvl="1" marL="914400" rtl="0" algn="l">
              <a:spcBef>
                <a:spcPts val="0"/>
              </a:spcBef>
              <a:spcAft>
                <a:spcPts val="0"/>
              </a:spcAft>
              <a:buClr>
                <a:srgbClr val="FFFFFF"/>
              </a:buClr>
              <a:buSzPts val="1800"/>
              <a:buChar char="➢"/>
            </a:pPr>
            <a:r>
              <a:rPr lang="en" sz="1800">
                <a:solidFill>
                  <a:schemeClr val="dk1"/>
                </a:solidFill>
              </a:rPr>
              <a:t>Secret Shoppers pose as business clients</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Third party contracted business</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Internal shopper (auditor)</a:t>
            </a:r>
            <a:endParaRPr sz="1800">
              <a:solidFill>
                <a:schemeClr val="dk1"/>
              </a:solidFill>
            </a:endParaRPr>
          </a:p>
          <a:p>
            <a:pPr indent="-342900" lvl="1" marL="914400" rtl="0" algn="l">
              <a:spcBef>
                <a:spcPts val="0"/>
              </a:spcBef>
              <a:spcAft>
                <a:spcPts val="0"/>
              </a:spcAft>
              <a:buClr>
                <a:srgbClr val="FFFFFF"/>
              </a:buClr>
              <a:buSzPts val="1800"/>
              <a:buChar char="➢"/>
            </a:pPr>
            <a:r>
              <a:rPr lang="en" sz="1800">
                <a:solidFill>
                  <a:srgbClr val="FFFFFF"/>
                </a:solidFill>
              </a:rPr>
              <a:t>Contact service centers to make sure security protocol is followed.</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Secret Shoppers contact banks too:</a:t>
            </a:r>
            <a:endParaRPr sz="1800">
              <a:solidFill>
                <a:srgbClr val="FFFFFF"/>
              </a:solidFill>
            </a:endParaRPr>
          </a:p>
          <a:p>
            <a:pPr indent="-342900" lvl="1" marL="914400" rtl="0" algn="l">
              <a:spcBef>
                <a:spcPts val="0"/>
              </a:spcBef>
              <a:spcAft>
                <a:spcPts val="0"/>
              </a:spcAft>
              <a:buClr>
                <a:srgbClr val="FFFFFF"/>
              </a:buClr>
              <a:buSzPts val="1800"/>
              <a:buChar char="➢"/>
            </a:pPr>
            <a:r>
              <a:rPr lang="en" sz="1800">
                <a:solidFill>
                  <a:srgbClr val="FFFFFF"/>
                </a:solidFill>
              </a:rPr>
              <a:t>Common Red Flag Examples of a Fraudster:</a:t>
            </a:r>
            <a:endParaRPr sz="1800">
              <a:solidFill>
                <a:srgbClr val="FFFFFF"/>
              </a:solidFill>
            </a:endParaRPr>
          </a:p>
          <a:p>
            <a:pPr indent="-317500" lvl="2" marL="1371600" rtl="0" algn="l">
              <a:spcBef>
                <a:spcPts val="0"/>
              </a:spcBef>
              <a:spcAft>
                <a:spcPts val="0"/>
              </a:spcAft>
              <a:buClr>
                <a:srgbClr val="FFFFFF"/>
              </a:buClr>
              <a:buSzPts val="1400"/>
              <a:buChar char="■"/>
            </a:pPr>
            <a:r>
              <a:rPr lang="en">
                <a:solidFill>
                  <a:srgbClr val="FFFFFF"/>
                </a:solidFill>
              </a:rPr>
              <a:t>International Wires: Esp. China, Russia, Middle East</a:t>
            </a:r>
            <a:endParaRPr>
              <a:solidFill>
                <a:srgbClr val="FFFFFF"/>
              </a:solidFill>
            </a:endParaRPr>
          </a:p>
          <a:p>
            <a:pPr indent="-317500" lvl="2" marL="1371600" rtl="0" algn="l">
              <a:spcBef>
                <a:spcPts val="0"/>
              </a:spcBef>
              <a:spcAft>
                <a:spcPts val="0"/>
              </a:spcAft>
              <a:buClr>
                <a:srgbClr val="FFFFFF"/>
              </a:buClr>
              <a:buSzPts val="1400"/>
              <a:buChar char="■"/>
            </a:pPr>
            <a:r>
              <a:rPr lang="en">
                <a:solidFill>
                  <a:srgbClr val="FFFFFF"/>
                </a:solidFill>
              </a:rPr>
              <a:t>Recent changes to Personal Information</a:t>
            </a:r>
            <a:endParaRPr>
              <a:solidFill>
                <a:srgbClr val="FFFFFF"/>
              </a:solidFill>
            </a:endParaRPr>
          </a:p>
          <a:p>
            <a:pPr indent="-317500" lvl="3" marL="1828800" rtl="0" algn="l">
              <a:spcBef>
                <a:spcPts val="0"/>
              </a:spcBef>
              <a:spcAft>
                <a:spcPts val="0"/>
              </a:spcAft>
              <a:buClr>
                <a:srgbClr val="FFFFFF"/>
              </a:buClr>
              <a:buSzPts val="1400"/>
              <a:buChar char="●"/>
            </a:pPr>
            <a:r>
              <a:rPr lang="en">
                <a:solidFill>
                  <a:srgbClr val="FFFFFF"/>
                </a:solidFill>
              </a:rPr>
              <a:t>New bank account on file prior to withdraw request</a:t>
            </a:r>
            <a:endParaRPr>
              <a:solidFill>
                <a:srgbClr val="FFFFFF"/>
              </a:solidFill>
            </a:endParaRPr>
          </a:p>
          <a:p>
            <a:pPr indent="-317500" lvl="3" marL="1828800" rtl="0" algn="l">
              <a:spcBef>
                <a:spcPts val="0"/>
              </a:spcBef>
              <a:spcAft>
                <a:spcPts val="0"/>
              </a:spcAft>
              <a:buClr>
                <a:srgbClr val="FFFFFF"/>
              </a:buClr>
              <a:buSzPts val="1400"/>
              <a:buChar char="●"/>
            </a:pPr>
            <a:r>
              <a:rPr lang="en">
                <a:solidFill>
                  <a:srgbClr val="FFFFFF"/>
                </a:solidFill>
              </a:rPr>
              <a:t>New Phone number</a:t>
            </a:r>
            <a:endParaRPr>
              <a:solidFill>
                <a:srgbClr val="FFFFFF"/>
              </a:solidFill>
            </a:endParaRPr>
          </a:p>
          <a:p>
            <a:pPr indent="-317500" lvl="3" marL="1828800" rtl="0" algn="l">
              <a:spcBef>
                <a:spcPts val="0"/>
              </a:spcBef>
              <a:spcAft>
                <a:spcPts val="0"/>
              </a:spcAft>
              <a:buClr>
                <a:srgbClr val="FFFFFF"/>
              </a:buClr>
              <a:buSzPts val="1400"/>
              <a:buChar char="●"/>
            </a:pPr>
            <a:r>
              <a:rPr lang="en">
                <a:solidFill>
                  <a:srgbClr val="FFFFFF"/>
                </a:solidFill>
              </a:rPr>
              <a:t>New Email</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nvSpPr>
        <p:spPr>
          <a:xfrm>
            <a:off x="2125825" y="1148425"/>
            <a:ext cx="70371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6" name="Google Shape;146;p25"/>
          <p:cNvSpPr txBox="1"/>
          <p:nvPr/>
        </p:nvSpPr>
        <p:spPr>
          <a:xfrm>
            <a:off x="1053450" y="0"/>
            <a:ext cx="7037100" cy="5143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400" u="sng">
                <a:solidFill>
                  <a:schemeClr val="dk1"/>
                </a:solidFill>
              </a:rPr>
              <a:t>The Need for Ethical Hacking</a:t>
            </a:r>
            <a:endParaRPr sz="2400" u="sng">
              <a:solidFill>
                <a:schemeClr val="dk1"/>
              </a:solidFill>
            </a:endParaRPr>
          </a:p>
          <a:p>
            <a:pPr indent="0" lvl="0" marL="0" rtl="0" algn="ctr">
              <a:lnSpc>
                <a:spcPct val="80000"/>
              </a:lnSpc>
              <a:spcBef>
                <a:spcPts val="1700"/>
              </a:spcBef>
              <a:spcAft>
                <a:spcPts val="0"/>
              </a:spcAft>
              <a:buNone/>
            </a:pPr>
            <a:r>
              <a:rPr i="1" lang="en" sz="1800">
                <a:solidFill>
                  <a:schemeClr val="dk1"/>
                </a:solidFill>
                <a:latin typeface="Lobster"/>
                <a:ea typeface="Lobster"/>
                <a:cs typeface="Lobster"/>
                <a:sym typeface="Lobster"/>
              </a:rPr>
              <a:t>Social Engineering as The </a:t>
            </a:r>
            <a:r>
              <a:rPr i="1" lang="en" sz="1800">
                <a:solidFill>
                  <a:srgbClr val="FFFFFF"/>
                </a:solidFill>
                <a:latin typeface="Lobster"/>
                <a:ea typeface="Lobster"/>
                <a:cs typeface="Lobster"/>
                <a:sym typeface="Lobster"/>
              </a:rPr>
              <a:t>CEO</a:t>
            </a:r>
            <a:endParaRPr i="1" sz="1800">
              <a:solidFill>
                <a:srgbClr val="FFFFFF"/>
              </a:solidFill>
              <a:latin typeface="Lobster"/>
              <a:ea typeface="Lobster"/>
              <a:cs typeface="Lobster"/>
              <a:sym typeface="Lobster"/>
            </a:endParaRPr>
          </a:p>
          <a:p>
            <a:pPr indent="0" lvl="0" marL="0" rtl="0" algn="ctr">
              <a:lnSpc>
                <a:spcPct val="80000"/>
              </a:lnSpc>
              <a:spcBef>
                <a:spcPts val="1700"/>
              </a:spcBef>
              <a:spcAft>
                <a:spcPts val="0"/>
              </a:spcAft>
              <a:buNone/>
            </a:pPr>
            <a:r>
              <a:rPr i="1" lang="en" sz="1800">
                <a:solidFill>
                  <a:srgbClr val="FFFFFF"/>
                </a:solidFill>
                <a:latin typeface="Lobster"/>
                <a:ea typeface="Lobster"/>
                <a:cs typeface="Lobster"/>
                <a:sym typeface="Lobster"/>
              </a:rPr>
              <a:t>A Fictional Case Study,</a:t>
            </a:r>
            <a:endParaRPr i="1" sz="1800">
              <a:solidFill>
                <a:srgbClr val="FFFFFF"/>
              </a:solidFill>
              <a:latin typeface="Lobster"/>
              <a:ea typeface="Lobster"/>
              <a:cs typeface="Lobster"/>
              <a:sym typeface="Lobster"/>
            </a:endParaRPr>
          </a:p>
          <a:p>
            <a:pPr indent="0" lvl="0" marL="0" rtl="0" algn="ctr">
              <a:lnSpc>
                <a:spcPct val="80000"/>
              </a:lnSpc>
              <a:spcBef>
                <a:spcPts val="1700"/>
              </a:spcBef>
              <a:spcAft>
                <a:spcPts val="0"/>
              </a:spcAft>
              <a:buNone/>
            </a:pPr>
            <a:r>
              <a:rPr i="1" lang="en" sz="1800">
                <a:solidFill>
                  <a:srgbClr val="FFFFFF"/>
                </a:solidFill>
                <a:latin typeface="Lobster"/>
                <a:ea typeface="Lobster"/>
                <a:cs typeface="Lobster"/>
                <a:sym typeface="Lobster"/>
              </a:rPr>
              <a:t> Based On A Common Social Engineering ‘Hack’</a:t>
            </a:r>
            <a:endParaRPr i="1" sz="1800">
              <a:solidFill>
                <a:srgbClr val="FFFFFF"/>
              </a:solidFill>
            </a:endParaRPr>
          </a:p>
          <a:p>
            <a:pPr indent="-330200" lvl="0" marL="457200" rtl="0" algn="l">
              <a:lnSpc>
                <a:spcPct val="80000"/>
              </a:lnSpc>
              <a:spcBef>
                <a:spcPts val="1700"/>
              </a:spcBef>
              <a:spcAft>
                <a:spcPts val="0"/>
              </a:spcAft>
              <a:buClr>
                <a:srgbClr val="FFFFFF"/>
              </a:buClr>
              <a:buSzPts val="1600"/>
              <a:buChar char="●"/>
            </a:pPr>
            <a:r>
              <a:rPr lang="en" sz="1600">
                <a:solidFill>
                  <a:srgbClr val="FFFFFF"/>
                </a:solidFill>
              </a:rPr>
              <a:t>The scam targets a business that regularly performs wire transfer payments. May be carried out by compromising legitimate business email account or spoofed accounts. Goal is to ‘hack’ or gain access to an CEO or another authority figure’s email.</a:t>
            </a:r>
            <a:br>
              <a:rPr lang="en" sz="1600">
                <a:solidFill>
                  <a:srgbClr val="FFFFFF"/>
                </a:solidFill>
              </a:rPr>
            </a:br>
            <a:endParaRPr sz="1600">
              <a:solidFill>
                <a:srgbClr val="FFFFFF"/>
              </a:solidFill>
            </a:endParaRPr>
          </a:p>
          <a:p>
            <a:pPr indent="-330200" lvl="0" marL="457200" rtl="0" algn="l">
              <a:lnSpc>
                <a:spcPct val="80000"/>
              </a:lnSpc>
              <a:spcBef>
                <a:spcPts val="0"/>
              </a:spcBef>
              <a:spcAft>
                <a:spcPts val="0"/>
              </a:spcAft>
              <a:buClr>
                <a:srgbClr val="FFFFFF"/>
              </a:buClr>
              <a:buSzPts val="1600"/>
              <a:buChar char="●"/>
            </a:pPr>
            <a:r>
              <a:rPr lang="en" sz="1600">
                <a:solidFill>
                  <a:srgbClr val="FFFFFF"/>
                </a:solidFill>
              </a:rPr>
              <a:t>Once the c</a:t>
            </a:r>
            <a:r>
              <a:rPr lang="en" sz="1600">
                <a:solidFill>
                  <a:srgbClr val="FFFFFF"/>
                </a:solidFill>
              </a:rPr>
              <a:t>ybercriminal spoofs or gains access to a company email account and impersonates an executive, they fool an employee into executing unauthorized wire transfers.</a:t>
            </a:r>
            <a:br>
              <a:rPr lang="en" sz="1600">
                <a:solidFill>
                  <a:srgbClr val="FFFFFF"/>
                </a:solidFill>
              </a:rPr>
            </a:br>
            <a:endParaRPr sz="1600">
              <a:solidFill>
                <a:srgbClr val="FFFFFF"/>
              </a:solidFill>
            </a:endParaRPr>
          </a:p>
          <a:p>
            <a:pPr indent="-330200" lvl="0" marL="457200" rtl="0" algn="l">
              <a:lnSpc>
                <a:spcPct val="80000"/>
              </a:lnSpc>
              <a:spcBef>
                <a:spcPts val="0"/>
              </a:spcBef>
              <a:spcAft>
                <a:spcPts val="0"/>
              </a:spcAft>
              <a:buClr>
                <a:srgbClr val="FFFFFF"/>
              </a:buClr>
              <a:buSzPts val="1600"/>
              <a:buChar char="●"/>
            </a:pPr>
            <a:r>
              <a:rPr lang="en" sz="1600">
                <a:solidFill>
                  <a:srgbClr val="FFFFFF"/>
                </a:solidFill>
              </a:rPr>
              <a:t>Unless the fraud is spotted within 24 hours, the chances of recovery are small.</a:t>
            </a:r>
            <a:endParaRPr sz="1600">
              <a:solidFill>
                <a:srgbClr val="FFFFFF"/>
              </a:solidFill>
            </a:endParaRPr>
          </a:p>
          <a:p>
            <a:pPr indent="0" lvl="0" marL="0" rtl="0" algn="l">
              <a:spcBef>
                <a:spcPts val="1700"/>
              </a:spcBef>
              <a:spcAft>
                <a:spcPts val="0"/>
              </a:spcAft>
              <a:buNone/>
            </a:pPr>
            <a:r>
              <a:t/>
            </a:r>
            <a:endParaRPr/>
          </a:p>
        </p:txBody>
      </p:sp>
      <p:pic>
        <p:nvPicPr>
          <p:cNvPr id="147" name="Google Shape;147;p25"/>
          <p:cNvPicPr preferRelativeResize="0"/>
          <p:nvPr/>
        </p:nvPicPr>
        <p:blipFill>
          <a:blip r:embed="rId3">
            <a:alphaModFix/>
          </a:blip>
          <a:stretch>
            <a:fillRect/>
          </a:stretch>
        </p:blipFill>
        <p:spPr>
          <a:xfrm>
            <a:off x="0" y="0"/>
            <a:ext cx="1783726" cy="1783726"/>
          </a:xfrm>
          <a:prstGeom prst="rect">
            <a:avLst/>
          </a:prstGeom>
          <a:noFill/>
          <a:ln>
            <a:noFill/>
          </a:ln>
        </p:spPr>
      </p:pic>
      <p:pic>
        <p:nvPicPr>
          <p:cNvPr id="148" name="Google Shape;148;p25"/>
          <p:cNvPicPr preferRelativeResize="0"/>
          <p:nvPr/>
        </p:nvPicPr>
        <p:blipFill>
          <a:blip r:embed="rId3">
            <a:alphaModFix/>
          </a:blip>
          <a:stretch>
            <a:fillRect/>
          </a:stretch>
        </p:blipFill>
        <p:spPr>
          <a:xfrm>
            <a:off x="7360275" y="0"/>
            <a:ext cx="1783726" cy="1783726"/>
          </a:xfrm>
          <a:prstGeom prst="rect">
            <a:avLst/>
          </a:prstGeom>
          <a:noFill/>
          <a:ln>
            <a:noFill/>
          </a:ln>
        </p:spPr>
      </p:pic>
      <p:pic>
        <p:nvPicPr>
          <p:cNvPr id="149" name="Google Shape;149;p25"/>
          <p:cNvPicPr preferRelativeResize="0"/>
          <p:nvPr/>
        </p:nvPicPr>
        <p:blipFill rotWithShape="1">
          <a:blip r:embed="rId4">
            <a:alphaModFix/>
          </a:blip>
          <a:srcRect b="0" l="0" r="50624" t="0"/>
          <a:stretch/>
        </p:blipFill>
        <p:spPr>
          <a:xfrm>
            <a:off x="7505" y="3798800"/>
            <a:ext cx="1045950" cy="1344699"/>
          </a:xfrm>
          <a:prstGeom prst="rect">
            <a:avLst/>
          </a:prstGeom>
          <a:noFill/>
          <a:ln>
            <a:noFill/>
          </a:ln>
        </p:spPr>
      </p:pic>
      <p:pic>
        <p:nvPicPr>
          <p:cNvPr id="150" name="Google Shape;150;p25"/>
          <p:cNvPicPr preferRelativeResize="0"/>
          <p:nvPr/>
        </p:nvPicPr>
        <p:blipFill rotWithShape="1">
          <a:blip r:embed="rId4">
            <a:alphaModFix/>
          </a:blip>
          <a:srcRect b="0" l="50624" r="0" t="0"/>
          <a:stretch/>
        </p:blipFill>
        <p:spPr>
          <a:xfrm>
            <a:off x="8098055" y="3798800"/>
            <a:ext cx="1045950" cy="1344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2385850" y="95525"/>
            <a:ext cx="4410300" cy="54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Interested? </a:t>
            </a:r>
            <a:endParaRPr/>
          </a:p>
        </p:txBody>
      </p:sp>
      <p:sp>
        <p:nvSpPr>
          <p:cNvPr id="156" name="Google Shape;156;p26"/>
          <p:cNvSpPr txBox="1"/>
          <p:nvPr>
            <p:ph idx="1" type="body"/>
          </p:nvPr>
        </p:nvSpPr>
        <p:spPr>
          <a:xfrm>
            <a:off x="95500" y="641225"/>
            <a:ext cx="8991000" cy="443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Background/Education Requirements:</a:t>
            </a:r>
            <a:endParaRPr>
              <a:solidFill>
                <a:srgbClr val="FFFFFF"/>
              </a:solidFill>
            </a:endParaRPr>
          </a:p>
          <a:p>
            <a:pPr indent="-317500" lvl="1" marL="914400" rtl="0" algn="l">
              <a:spcBef>
                <a:spcPts val="0"/>
              </a:spcBef>
              <a:spcAft>
                <a:spcPts val="0"/>
              </a:spcAft>
              <a:buSzPts val="1400"/>
              <a:buChar char="➢"/>
            </a:pPr>
            <a:r>
              <a:rPr lang="en"/>
              <a:t>A</a:t>
            </a:r>
            <a:r>
              <a:rPr lang="en"/>
              <a:t> bachelor’s/master’s degree in compSci, information security, or math would provide a strong base. </a:t>
            </a:r>
            <a:endParaRPr/>
          </a:p>
          <a:p>
            <a:pPr indent="-317500" lvl="1" marL="914400" rtl="0" algn="l">
              <a:spcBef>
                <a:spcPts val="0"/>
              </a:spcBef>
              <a:spcAft>
                <a:spcPts val="0"/>
              </a:spcAft>
              <a:buSzPts val="1400"/>
              <a:buChar char="➢"/>
            </a:pPr>
            <a:r>
              <a:rPr lang="en"/>
              <a:t>A military background is also highly recognized by hiring managers.</a:t>
            </a:r>
            <a:endParaRPr/>
          </a:p>
          <a:p>
            <a:pPr indent="-317500" lvl="1" marL="914400" rtl="0" algn="l">
              <a:spcBef>
                <a:spcPts val="0"/>
              </a:spcBef>
              <a:spcAft>
                <a:spcPts val="0"/>
              </a:spcAft>
              <a:buSzPts val="1400"/>
              <a:buChar char="➢"/>
            </a:pPr>
            <a:r>
              <a:rPr lang="en"/>
              <a:t>Skills needed: communication, problem solving, secure tech and organizational skills, impeccable judgement, etc.</a:t>
            </a:r>
            <a:endParaRPr/>
          </a:p>
          <a:p>
            <a:pPr indent="-317500" lvl="1" marL="914400" rtl="0" algn="l">
              <a:spcBef>
                <a:spcPts val="0"/>
              </a:spcBef>
              <a:spcAft>
                <a:spcPts val="0"/>
              </a:spcAft>
              <a:buSzPts val="1400"/>
              <a:buChar char="➢"/>
            </a:pPr>
            <a:r>
              <a:rPr lang="en"/>
              <a:t>Have the ability to think like a black hat, but function within the ethics and legality of the law. </a:t>
            </a:r>
            <a:endParaRPr/>
          </a:p>
          <a:p>
            <a:pPr indent="-342900" lvl="0" marL="457200" rtl="0" algn="l">
              <a:spcBef>
                <a:spcPts val="0"/>
              </a:spcBef>
              <a:spcAft>
                <a:spcPts val="0"/>
              </a:spcAft>
              <a:buClr>
                <a:srgbClr val="FFFFFF"/>
              </a:buClr>
              <a:buSzPts val="1800"/>
              <a:buChar char="❖"/>
            </a:pPr>
            <a:r>
              <a:rPr lang="en">
                <a:solidFill>
                  <a:srgbClr val="FFFFFF"/>
                </a:solidFill>
              </a:rPr>
              <a:t>Certifications</a:t>
            </a:r>
            <a:endParaRPr>
              <a:solidFill>
                <a:srgbClr val="FFFFFF"/>
              </a:solidFill>
            </a:endParaRPr>
          </a:p>
          <a:p>
            <a:pPr indent="-317500" lvl="1" marL="914400" rtl="0" algn="l">
              <a:spcBef>
                <a:spcPts val="0"/>
              </a:spcBef>
              <a:spcAft>
                <a:spcPts val="0"/>
              </a:spcAft>
              <a:buSzPts val="1400"/>
              <a:buChar char="➢"/>
            </a:pPr>
            <a:r>
              <a:rPr lang="en"/>
              <a:t>Recommended starting point is the Certified Ethical Hacker (CEH) certification from the EC-council.</a:t>
            </a:r>
            <a:endParaRPr/>
          </a:p>
          <a:p>
            <a:pPr indent="-317500" lvl="2" marL="1371600" rtl="0" algn="l">
              <a:spcBef>
                <a:spcPts val="0"/>
              </a:spcBef>
              <a:spcAft>
                <a:spcPts val="0"/>
              </a:spcAft>
              <a:buSzPts val="1400"/>
              <a:buChar char="■"/>
            </a:pPr>
            <a:r>
              <a:rPr lang="en"/>
              <a:t>Will need to have at least 2 years of work experience in the info security domain.</a:t>
            </a:r>
            <a:endParaRPr/>
          </a:p>
          <a:p>
            <a:pPr indent="-317500" lvl="2" marL="1371600" rtl="0" algn="l">
              <a:spcBef>
                <a:spcPts val="0"/>
              </a:spcBef>
              <a:spcAft>
                <a:spcPts val="0"/>
              </a:spcAft>
              <a:buSzPts val="1400"/>
              <a:buChar char="■"/>
            </a:pPr>
            <a:r>
              <a:rPr lang="en"/>
              <a:t>Apply for the exam</a:t>
            </a:r>
            <a:endParaRPr/>
          </a:p>
          <a:p>
            <a:pPr indent="-317500" lvl="2" marL="1371600" rtl="0" algn="l">
              <a:spcBef>
                <a:spcPts val="0"/>
              </a:spcBef>
              <a:spcAft>
                <a:spcPts val="0"/>
              </a:spcAft>
              <a:buSzPts val="1400"/>
              <a:buChar char="■"/>
            </a:pPr>
            <a:r>
              <a:rPr lang="en"/>
              <a:t>Take the exam (125 multiple choice questions for 4 hours) and “pass”.</a:t>
            </a:r>
            <a:endParaRPr/>
          </a:p>
          <a:p>
            <a:pPr indent="-317500" lvl="3" marL="1828800" rtl="0" algn="l">
              <a:spcBef>
                <a:spcPts val="0"/>
              </a:spcBef>
              <a:spcAft>
                <a:spcPts val="0"/>
              </a:spcAft>
              <a:buSzPts val="1400"/>
              <a:buChar char="●"/>
            </a:pPr>
            <a:r>
              <a:rPr lang="en"/>
              <a:t>There is no specific general passing score; it depends on the difficulty of that sessions questions.   </a:t>
            </a:r>
            <a:endParaRPr/>
          </a:p>
          <a:p>
            <a:pPr indent="-342900" lvl="0" marL="457200" rtl="0" algn="l">
              <a:spcBef>
                <a:spcPts val="0"/>
              </a:spcBef>
              <a:spcAft>
                <a:spcPts val="0"/>
              </a:spcAft>
              <a:buSzPts val="1800"/>
              <a:buChar char="❖"/>
            </a:pPr>
            <a:r>
              <a:rPr lang="en">
                <a:solidFill>
                  <a:srgbClr val="FFFFFF"/>
                </a:solidFill>
              </a:rPr>
              <a:t>FYI:</a:t>
            </a:r>
            <a:r>
              <a:rPr lang="en"/>
              <a:t> There are also </a:t>
            </a:r>
            <a:r>
              <a:rPr lang="en">
                <a:solidFill>
                  <a:srgbClr val="FFFFFF"/>
                </a:solidFill>
              </a:rPr>
              <a:t>physical</a:t>
            </a:r>
            <a:r>
              <a:rPr lang="en"/>
              <a:t> aspects of the job </a:t>
            </a:r>
            <a:endParaRPr/>
          </a:p>
          <a:p>
            <a:pPr indent="-317500" lvl="1" marL="914400" rtl="0" algn="l">
              <a:spcBef>
                <a:spcPts val="0"/>
              </a:spcBef>
              <a:spcAft>
                <a:spcPts val="0"/>
              </a:spcAft>
              <a:buSzPts val="1400"/>
              <a:buChar char="➢"/>
            </a:pPr>
            <a:r>
              <a:rPr lang="en"/>
              <a:t>See if you can tailgate through an access gate</a:t>
            </a:r>
            <a:endParaRPr/>
          </a:p>
          <a:p>
            <a:pPr indent="-317500" lvl="1" marL="914400" rtl="0" algn="l">
              <a:spcBef>
                <a:spcPts val="0"/>
              </a:spcBef>
              <a:spcAft>
                <a:spcPts val="0"/>
              </a:spcAft>
              <a:buSzPts val="1400"/>
              <a:buChar char="➢"/>
            </a:pPr>
            <a:r>
              <a:rPr lang="en"/>
              <a:t>Get someone to hold a badge access door open so you bypass security</a:t>
            </a:r>
            <a:endParaRPr/>
          </a:p>
          <a:p>
            <a:pPr indent="0" lvl="0" marL="0" rtl="0" algn="l">
              <a:spcBef>
                <a:spcPts val="1600"/>
              </a:spcBef>
              <a:spcAft>
                <a:spcPts val="0"/>
              </a:spcAft>
              <a:buNone/>
            </a:pPr>
            <a:r>
              <a:t/>
            </a:r>
            <a:endParaRPr/>
          </a:p>
          <a:p>
            <a:pPr indent="-317500" lvl="1" marL="914400" rtl="0" algn="l">
              <a:spcBef>
                <a:spcPts val="1600"/>
              </a:spcBef>
              <a:spcAft>
                <a:spcPts val="0"/>
              </a:spcAft>
              <a:buSzPts val="1400"/>
              <a:buChar char="➢"/>
            </a:pPr>
            <a:r>
              <a:t/>
            </a:r>
            <a:endParaRPr/>
          </a:p>
        </p:txBody>
      </p:sp>
      <p:pic>
        <p:nvPicPr>
          <p:cNvPr id="157" name="Google Shape;157;p26"/>
          <p:cNvPicPr preferRelativeResize="0"/>
          <p:nvPr/>
        </p:nvPicPr>
        <p:blipFill>
          <a:blip r:embed="rId3">
            <a:alphaModFix/>
          </a:blip>
          <a:stretch>
            <a:fillRect/>
          </a:stretch>
        </p:blipFill>
        <p:spPr>
          <a:xfrm>
            <a:off x="7012625" y="3821175"/>
            <a:ext cx="1981901" cy="118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226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Professional Development for Hackers</a:t>
            </a:r>
            <a:endParaRPr b="1"/>
          </a:p>
        </p:txBody>
      </p:sp>
      <p:sp>
        <p:nvSpPr>
          <p:cNvPr id="163" name="Google Shape;163;p27"/>
          <p:cNvSpPr txBox="1"/>
          <p:nvPr>
            <p:ph idx="1" type="body"/>
          </p:nvPr>
        </p:nvSpPr>
        <p:spPr>
          <a:xfrm>
            <a:off x="311700" y="863550"/>
            <a:ext cx="8520600" cy="37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DEFCON</a:t>
            </a:r>
            <a:endParaRPr b="1"/>
          </a:p>
          <a:p>
            <a:pPr indent="-342900" lvl="0" marL="457200" rtl="0" algn="l">
              <a:spcBef>
                <a:spcPts val="1600"/>
              </a:spcBef>
              <a:spcAft>
                <a:spcPts val="0"/>
              </a:spcAft>
              <a:buSzPts val="1800"/>
              <a:buChar char="●"/>
            </a:pPr>
            <a:r>
              <a:rPr b="1" lang="en"/>
              <a:t>Annual hacking convention in Las Vegas, Nevada</a:t>
            </a:r>
            <a:endParaRPr b="1"/>
          </a:p>
          <a:p>
            <a:pPr indent="-342900" lvl="0" marL="457200" rtl="0" algn="l">
              <a:spcBef>
                <a:spcPts val="0"/>
              </a:spcBef>
              <a:spcAft>
                <a:spcPts val="0"/>
              </a:spcAft>
              <a:buSzPts val="1800"/>
              <a:buChar char="●"/>
            </a:pPr>
            <a:r>
              <a:rPr b="1" lang="en"/>
              <a:t>Activities:</a:t>
            </a:r>
            <a:endParaRPr b="1"/>
          </a:p>
          <a:p>
            <a:pPr indent="-317500" lvl="1" marL="914400" rtl="0" algn="l">
              <a:spcBef>
                <a:spcPts val="0"/>
              </a:spcBef>
              <a:spcAft>
                <a:spcPts val="0"/>
              </a:spcAft>
              <a:buSzPts val="1400"/>
              <a:buChar char="○"/>
            </a:pPr>
            <a:r>
              <a:rPr b="1" lang="en"/>
              <a:t>“Voting Machine Hacking Village”</a:t>
            </a:r>
            <a:endParaRPr b="1"/>
          </a:p>
          <a:p>
            <a:pPr indent="-317500" lvl="1" marL="914400" rtl="0" algn="l">
              <a:spcBef>
                <a:spcPts val="0"/>
              </a:spcBef>
              <a:spcAft>
                <a:spcPts val="0"/>
              </a:spcAft>
              <a:buSzPts val="1400"/>
              <a:buChar char="○"/>
            </a:pPr>
            <a:r>
              <a:rPr b="1" lang="en"/>
              <a:t>“Capture the Flag” (Jeopardy or Attack &amp; Defense)</a:t>
            </a:r>
            <a:endParaRPr b="1"/>
          </a:p>
          <a:p>
            <a:pPr indent="-342900" lvl="0" marL="457200" rtl="0" algn="l">
              <a:spcBef>
                <a:spcPts val="0"/>
              </a:spcBef>
              <a:spcAft>
                <a:spcPts val="0"/>
              </a:spcAft>
              <a:buSzPts val="1800"/>
              <a:buChar char="●"/>
            </a:pPr>
            <a:r>
              <a:rPr b="1" lang="en"/>
              <a:t>Recruiters (like the NSA) come to find candidates</a:t>
            </a:r>
            <a:endParaRPr b="1"/>
          </a:p>
          <a:p>
            <a:pPr indent="0" lvl="0" marL="0" rtl="0" algn="l">
              <a:spcBef>
                <a:spcPts val="1600"/>
              </a:spcBef>
              <a:spcAft>
                <a:spcPts val="0"/>
              </a:spcAft>
              <a:buNone/>
            </a:pPr>
            <a:r>
              <a:rPr b="1" lang="en"/>
              <a:t>CERTIFIED ETHICAL HACKER (CEH)</a:t>
            </a:r>
            <a:endParaRPr b="1"/>
          </a:p>
          <a:p>
            <a:pPr indent="-342900" lvl="0" marL="457200" rtl="0" algn="l">
              <a:spcBef>
                <a:spcPts val="1600"/>
              </a:spcBef>
              <a:spcAft>
                <a:spcPts val="0"/>
              </a:spcAft>
              <a:buSzPts val="1800"/>
              <a:buChar char="●"/>
            </a:pPr>
            <a:r>
              <a:rPr b="1" lang="en"/>
              <a:t>Demonstrates knowledge of “using the same knowledge and tools as a malicious hacker, but in a lawful and legitimate manner to assess the security posture of a target system.” - Wikipedia</a:t>
            </a:r>
            <a:endParaRPr b="1"/>
          </a:p>
        </p:txBody>
      </p:sp>
      <p:pic>
        <p:nvPicPr>
          <p:cNvPr id="164" name="Google Shape;164;p27"/>
          <p:cNvPicPr preferRelativeResize="0"/>
          <p:nvPr/>
        </p:nvPicPr>
        <p:blipFill>
          <a:blip r:embed="rId3">
            <a:alphaModFix/>
          </a:blip>
          <a:stretch>
            <a:fillRect/>
          </a:stretch>
        </p:blipFill>
        <p:spPr>
          <a:xfrm>
            <a:off x="6447400" y="947825"/>
            <a:ext cx="2384900" cy="2384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DEMO 1 - </a:t>
            </a:r>
            <a:r>
              <a:rPr b="1" i="1" lang="en"/>
              <a:t>DO NOT TRY AT HOME</a:t>
            </a:r>
            <a:endParaRPr b="1" i="1"/>
          </a:p>
        </p:txBody>
      </p:sp>
      <p:sp>
        <p:nvSpPr>
          <p:cNvPr id="170" name="Google Shape;170;p28"/>
          <p:cNvSpPr txBox="1"/>
          <p:nvPr>
            <p:ph idx="1" type="body"/>
          </p:nvPr>
        </p:nvSpPr>
        <p:spPr>
          <a:xfrm>
            <a:off x="311700" y="872400"/>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Spear phishing</a:t>
            </a:r>
            <a:r>
              <a:rPr lang="en"/>
              <a:t> or </a:t>
            </a:r>
            <a:r>
              <a:rPr lang="en" u="sng">
                <a:solidFill>
                  <a:schemeClr val="hlink"/>
                </a:solidFill>
                <a:hlinkClick r:id="rId4"/>
              </a:rPr>
              <a:t>whaling</a:t>
            </a:r>
            <a:r>
              <a:rPr lang="en"/>
              <a:t>:</a:t>
            </a:r>
            <a:endParaRPr/>
          </a:p>
          <a:p>
            <a:pPr indent="-342900" lvl="0" marL="457200" rtl="0" algn="l">
              <a:lnSpc>
                <a:spcPct val="115000"/>
              </a:lnSpc>
              <a:spcBef>
                <a:spcPts val="1600"/>
              </a:spcBef>
              <a:spcAft>
                <a:spcPts val="0"/>
              </a:spcAft>
              <a:buSzPts val="1800"/>
              <a:buChar char="●"/>
            </a:pPr>
            <a:r>
              <a:rPr lang="en"/>
              <a:t>Domain squat on a similar domain, i.e., </a:t>
            </a:r>
            <a:r>
              <a:rPr lang="en" u="sng">
                <a:solidFill>
                  <a:schemeClr val="hlink"/>
                </a:solidFill>
                <a:hlinkClick r:id="rId5"/>
              </a:rPr>
              <a:t>zipcodewilrnington.com</a:t>
            </a:r>
            <a:endParaRPr/>
          </a:p>
          <a:p>
            <a:pPr indent="-342900" lvl="0" marL="457200" rtl="0" algn="l">
              <a:lnSpc>
                <a:spcPct val="115000"/>
              </a:lnSpc>
              <a:spcBef>
                <a:spcPts val="0"/>
              </a:spcBef>
              <a:spcAft>
                <a:spcPts val="0"/>
              </a:spcAft>
              <a:buSzPts val="1800"/>
              <a:buChar char="●"/>
            </a:pPr>
            <a:r>
              <a:rPr lang="en"/>
              <a:t>Send a targeted email from this domain w/ link to a “spoofed” login portal</a:t>
            </a:r>
            <a:endParaRPr/>
          </a:p>
          <a:p>
            <a:pPr indent="-317500" lvl="1" marL="914400" rtl="0" algn="l">
              <a:lnSpc>
                <a:spcPct val="115000"/>
              </a:lnSpc>
              <a:spcBef>
                <a:spcPts val="0"/>
              </a:spcBef>
              <a:spcAft>
                <a:spcPts val="0"/>
              </a:spcAft>
              <a:buSzPts val="1400"/>
              <a:buChar char="○"/>
            </a:pPr>
            <a:r>
              <a:rPr lang="en"/>
              <a:t>For example, Zip Code uses G Suite, so a Google login portal would be ideal</a:t>
            </a:r>
            <a:endParaRPr/>
          </a:p>
          <a:p>
            <a:pPr indent="-342900" lvl="0" marL="457200" rtl="0" algn="l">
              <a:lnSpc>
                <a:spcPct val="115000"/>
              </a:lnSpc>
              <a:spcBef>
                <a:spcPts val="0"/>
              </a:spcBef>
              <a:spcAft>
                <a:spcPts val="0"/>
              </a:spcAft>
              <a:buSzPts val="1800"/>
              <a:buChar char="●"/>
            </a:pPr>
            <a:r>
              <a:rPr lang="en"/>
              <a:t>Credentials entered would be POST’d to servlet</a:t>
            </a:r>
            <a:endParaRPr/>
          </a:p>
          <a:p>
            <a:pPr indent="-342900" lvl="0" marL="457200" rtl="0" algn="l">
              <a:lnSpc>
                <a:spcPct val="115000"/>
              </a:lnSpc>
              <a:spcBef>
                <a:spcPts val="0"/>
              </a:spcBef>
              <a:spcAft>
                <a:spcPts val="0"/>
              </a:spcAft>
              <a:buSzPts val="1800"/>
              <a:buChar char="●"/>
            </a:pPr>
            <a:r>
              <a:rPr lang="en"/>
              <a:t>Professional tools: </a:t>
            </a:r>
            <a:r>
              <a:rPr lang="en" u="sng">
                <a:solidFill>
                  <a:schemeClr val="hlink"/>
                </a:solidFill>
                <a:hlinkClick r:id="rId6"/>
              </a:rPr>
              <a:t>GoFish</a:t>
            </a:r>
            <a:r>
              <a:rPr lang="en"/>
              <a:t> (Go)</a:t>
            </a:r>
            <a:r>
              <a:rPr lang="en"/>
              <a:t>, </a:t>
            </a:r>
            <a:r>
              <a:rPr lang="en" u="sng">
                <a:solidFill>
                  <a:schemeClr val="hlink"/>
                </a:solidFill>
                <a:hlinkClick r:id="rId7"/>
              </a:rPr>
              <a:t>Kingfisher</a:t>
            </a:r>
            <a:r>
              <a:rPr lang="en"/>
              <a:t> (Python)</a:t>
            </a:r>
            <a:endParaRPr/>
          </a:p>
          <a:p>
            <a:pPr indent="0" lvl="0" marL="0" rtl="0" algn="l">
              <a:lnSpc>
                <a:spcPct val="100000"/>
              </a:lnSpc>
              <a:spcBef>
                <a:spcPts val="1600"/>
              </a:spcBef>
              <a:spcAft>
                <a:spcPts val="0"/>
              </a:spcAft>
              <a:buNone/>
            </a:pPr>
            <a:r>
              <a:rPr b="1" lang="en" sz="2800">
                <a:solidFill>
                  <a:schemeClr val="dk1"/>
                </a:solidFill>
              </a:rPr>
              <a:t>DEMO 2 - </a:t>
            </a:r>
            <a:r>
              <a:rPr b="1" i="1" lang="en" sz="2800">
                <a:solidFill>
                  <a:schemeClr val="dk1"/>
                </a:solidFill>
              </a:rPr>
              <a:t>TRY IT AT HOME!</a:t>
            </a:r>
            <a:endParaRPr b="1" i="1" sz="2800">
              <a:solidFill>
                <a:schemeClr val="dk1"/>
              </a:solidFill>
            </a:endParaRPr>
          </a:p>
          <a:p>
            <a:pPr indent="0" lvl="0" marL="0" rtl="0" algn="l">
              <a:spcBef>
                <a:spcPts val="0"/>
              </a:spcBef>
              <a:spcAft>
                <a:spcPts val="0"/>
              </a:spcAft>
              <a:buNone/>
            </a:pPr>
            <a:r>
              <a:rPr lang="en"/>
              <a:t>OWASP JUICESHOP </a:t>
            </a:r>
            <a:r>
              <a:rPr lang="en" u="sng">
                <a:solidFill>
                  <a:schemeClr val="hlink"/>
                </a:solidFill>
                <a:hlinkClick r:id="rId8"/>
              </a:rPr>
              <a:t>https://goo.gl/FMF3Ac</a:t>
            </a:r>
            <a:endParaRPr sz="2800">
              <a:solidFill>
                <a:schemeClr val="dk1"/>
              </a:solidFill>
            </a:endParaRPr>
          </a:p>
          <a:p>
            <a:pPr indent="-342900" lvl="0" marL="457200" rtl="0" algn="l">
              <a:spcBef>
                <a:spcPts val="1600"/>
              </a:spcBef>
              <a:spcAft>
                <a:spcPts val="0"/>
              </a:spcAft>
              <a:buSzPts val="1800"/>
              <a:buChar char="●"/>
            </a:pPr>
            <a:r>
              <a:rPr lang="en"/>
              <a:t>an intentionally insecure webapp for security trainings written entirely in JavaScript which encompasses common security flaws.</a:t>
            </a:r>
            <a:endParaRPr/>
          </a:p>
        </p:txBody>
      </p:sp>
      <p:pic>
        <p:nvPicPr>
          <p:cNvPr id="171" name="Google Shape;171;p28"/>
          <p:cNvPicPr preferRelativeResize="0"/>
          <p:nvPr/>
        </p:nvPicPr>
        <p:blipFill>
          <a:blip r:embed="rId9">
            <a:alphaModFix/>
          </a:blip>
          <a:stretch>
            <a:fillRect/>
          </a:stretch>
        </p:blipFill>
        <p:spPr>
          <a:xfrm>
            <a:off x="7706925" y="2253950"/>
            <a:ext cx="1125374" cy="1656773"/>
          </a:xfrm>
          <a:prstGeom prst="rect">
            <a:avLst/>
          </a:prstGeom>
          <a:noFill/>
          <a:ln>
            <a:noFill/>
          </a:ln>
        </p:spPr>
      </p:pic>
      <p:pic>
        <p:nvPicPr>
          <p:cNvPr id="172" name="Google Shape;172;p28"/>
          <p:cNvPicPr preferRelativeResize="0"/>
          <p:nvPr/>
        </p:nvPicPr>
        <p:blipFill>
          <a:blip r:embed="rId10">
            <a:alphaModFix/>
          </a:blip>
          <a:stretch>
            <a:fillRect/>
          </a:stretch>
        </p:blipFill>
        <p:spPr>
          <a:xfrm>
            <a:off x="6986675" y="33463"/>
            <a:ext cx="1845625" cy="139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8513400" y="839100"/>
            <a:ext cx="450300" cy="3465300"/>
          </a:xfrm>
          <a:prstGeom prst="rect">
            <a:avLst/>
          </a:prstGeom>
          <a:ln cap="flat" cmpd="sng" w="2857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Sources</a:t>
            </a:r>
            <a:endParaRPr/>
          </a:p>
        </p:txBody>
      </p:sp>
      <p:sp>
        <p:nvSpPr>
          <p:cNvPr id="178" name="Google Shape;178;p29"/>
          <p:cNvSpPr txBox="1"/>
          <p:nvPr>
            <p:ph idx="1" type="body"/>
          </p:nvPr>
        </p:nvSpPr>
        <p:spPr>
          <a:xfrm>
            <a:off x="0" y="75"/>
            <a:ext cx="87096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FFFFFF"/>
                </a:solidFill>
              </a:rPr>
              <a:t>“Certified Ethical Hacker.” </a:t>
            </a:r>
            <a:r>
              <a:rPr i="1" lang="en" sz="1100">
                <a:solidFill>
                  <a:srgbClr val="FFFFFF"/>
                </a:solidFill>
              </a:rPr>
              <a:t>Wikipedia</a:t>
            </a:r>
            <a:r>
              <a:rPr lang="en" sz="1100">
                <a:solidFill>
                  <a:srgbClr val="FFFFFF"/>
                </a:solidFill>
              </a:rPr>
              <a:t>, Wikimedia Foundation, 24 Nov. 2018, en.wikipedia.org/wiki/Certified_Ethical_Hacker.</a:t>
            </a:r>
            <a:endParaRPr sz="1100">
              <a:solidFill>
                <a:srgbClr val="FFFFFF"/>
              </a:solidFill>
            </a:endParaRPr>
          </a:p>
          <a:p>
            <a:pPr indent="0" lvl="0" marL="0" rtl="0" algn="l">
              <a:spcBef>
                <a:spcPts val="1600"/>
              </a:spcBef>
              <a:spcAft>
                <a:spcPts val="0"/>
              </a:spcAft>
              <a:buNone/>
            </a:pPr>
            <a:r>
              <a:rPr lang="en" sz="1100">
                <a:solidFill>
                  <a:srgbClr val="FFFFFF"/>
                </a:solidFill>
              </a:rPr>
              <a:t>Grimes, Roger A. “What Is Ethical Hacking? Penetration Testing Basics and Requirements.” </a:t>
            </a:r>
            <a:r>
              <a:rPr i="1" lang="en" sz="1100">
                <a:solidFill>
                  <a:srgbClr val="FFFFFF"/>
                </a:solidFill>
              </a:rPr>
              <a:t>CSO Online</a:t>
            </a:r>
            <a:r>
              <a:rPr lang="en" sz="1100">
                <a:solidFill>
                  <a:srgbClr val="FFFFFF"/>
                </a:solidFill>
              </a:rPr>
              <a:t>, CSO, 24 Jan. 2018, </a:t>
            </a:r>
            <a:endParaRPr sz="1100">
              <a:solidFill>
                <a:srgbClr val="FFFFFF"/>
              </a:solidFill>
            </a:endParaRPr>
          </a:p>
          <a:p>
            <a:pPr indent="457200" lvl="0" marL="0" rtl="0" algn="l">
              <a:spcBef>
                <a:spcPts val="1600"/>
              </a:spcBef>
              <a:spcAft>
                <a:spcPts val="0"/>
              </a:spcAft>
              <a:buClr>
                <a:srgbClr val="000000"/>
              </a:buClr>
              <a:buSzPts val="1100"/>
              <a:buFont typeface="Arial"/>
              <a:buNone/>
            </a:pPr>
            <a:r>
              <a:rPr lang="en" sz="1100">
                <a:solidFill>
                  <a:srgbClr val="FFFFFF"/>
                </a:solidFill>
              </a:rPr>
              <a:t>www.csoonline.com/article/3238128/hacking/what-is-ethical-hacking-penetration-testing-basics.html.</a:t>
            </a:r>
            <a:endParaRPr sz="1100">
              <a:solidFill>
                <a:srgbClr val="FFFFFF"/>
              </a:solidFill>
            </a:endParaRPr>
          </a:p>
          <a:p>
            <a:pPr indent="0" lvl="0" marL="0" rtl="0" algn="l">
              <a:spcBef>
                <a:spcPts val="1600"/>
              </a:spcBef>
              <a:spcAft>
                <a:spcPts val="0"/>
              </a:spcAft>
              <a:buClr>
                <a:srgbClr val="000000"/>
              </a:buClr>
              <a:buSzPts val="1100"/>
              <a:buFont typeface="Arial"/>
              <a:buNone/>
            </a:pPr>
            <a:r>
              <a:rPr lang="en" sz="1100">
                <a:solidFill>
                  <a:srgbClr val="FFFFFF"/>
                </a:solidFill>
              </a:rPr>
              <a:t>“Hacker Tools: Sniffers.” </a:t>
            </a:r>
            <a:r>
              <a:rPr i="1" lang="en" sz="1100">
                <a:solidFill>
                  <a:srgbClr val="FFFFFF"/>
                </a:solidFill>
              </a:rPr>
              <a:t>InfoSec Resources</a:t>
            </a:r>
            <a:r>
              <a:rPr lang="en" sz="1100">
                <a:solidFill>
                  <a:srgbClr val="FFFFFF"/>
                </a:solidFill>
              </a:rPr>
              <a:t>, 21 May 2018, resources.infosecinstitute.com/hacker-tools-sniffers/#gref.</a:t>
            </a:r>
            <a:endParaRPr sz="1100">
              <a:solidFill>
                <a:srgbClr val="FFFFFF"/>
              </a:solidFill>
            </a:endParaRPr>
          </a:p>
          <a:p>
            <a:pPr indent="0" lvl="0" marL="0" rtl="0" algn="l">
              <a:spcBef>
                <a:spcPts val="1600"/>
              </a:spcBef>
              <a:spcAft>
                <a:spcPts val="0"/>
              </a:spcAft>
              <a:buClr>
                <a:srgbClr val="000000"/>
              </a:buClr>
              <a:buSzPts val="1100"/>
              <a:buFont typeface="Arial"/>
              <a:buNone/>
            </a:pPr>
            <a:r>
              <a:rPr lang="en" sz="1100">
                <a:solidFill>
                  <a:srgbClr val="FFFFFF"/>
                </a:solidFill>
              </a:rPr>
              <a:t>KnowBe4. “CEO Fraud.” </a:t>
            </a:r>
            <a:r>
              <a:rPr i="1" lang="en" sz="1100">
                <a:solidFill>
                  <a:srgbClr val="FFFFFF"/>
                </a:solidFill>
              </a:rPr>
              <a:t>KnowBe4</a:t>
            </a:r>
            <a:r>
              <a:rPr lang="en" sz="1100">
                <a:solidFill>
                  <a:srgbClr val="FFFFFF"/>
                </a:solidFill>
              </a:rPr>
              <a:t>, www.knowbe4.com/ceo-fraud.</a:t>
            </a:r>
            <a:endParaRPr sz="1100">
              <a:solidFill>
                <a:srgbClr val="FFFFFF"/>
              </a:solidFill>
            </a:endParaRPr>
          </a:p>
          <a:p>
            <a:pPr indent="0" lvl="0" marL="0" rtl="0" algn="l">
              <a:spcBef>
                <a:spcPts val="1600"/>
              </a:spcBef>
              <a:spcAft>
                <a:spcPts val="0"/>
              </a:spcAft>
              <a:buNone/>
            </a:pPr>
            <a:r>
              <a:rPr lang="en" sz="1100">
                <a:solidFill>
                  <a:srgbClr val="FFFFFF"/>
                </a:solidFill>
              </a:rPr>
              <a:t>Meredith, Dale. “Ethical Hacking: Understanding Ethical Hacking.” </a:t>
            </a:r>
            <a:r>
              <a:rPr i="1" lang="en" sz="1100">
                <a:solidFill>
                  <a:srgbClr val="FFFFFF"/>
                </a:solidFill>
              </a:rPr>
              <a:t>Sign In - Pluralsight</a:t>
            </a:r>
            <a:r>
              <a:rPr lang="en" sz="1100">
                <a:solidFill>
                  <a:srgbClr val="FFFFFF"/>
                </a:solidFill>
              </a:rPr>
              <a:t>, Pluralsight, 1 Aug. 2018, </a:t>
            </a:r>
            <a:endParaRPr sz="1100">
              <a:solidFill>
                <a:srgbClr val="FFFFFF"/>
              </a:solidFill>
            </a:endParaRPr>
          </a:p>
          <a:p>
            <a:pPr indent="457200" lvl="0" marL="0" rtl="0" algn="l">
              <a:spcBef>
                <a:spcPts val="1600"/>
              </a:spcBef>
              <a:spcAft>
                <a:spcPts val="0"/>
              </a:spcAft>
              <a:buClr>
                <a:srgbClr val="000000"/>
              </a:buClr>
              <a:buSzPts val="1100"/>
              <a:buFont typeface="Arial"/>
              <a:buNone/>
            </a:pPr>
            <a:r>
              <a:rPr lang="en" sz="1100">
                <a:solidFill>
                  <a:srgbClr val="FFFFFF"/>
                </a:solidFill>
              </a:rPr>
              <a:t>app.pluralsight.com/library/courses/ethical-hacking-understanding/table-of-contents.</a:t>
            </a:r>
            <a:endParaRPr sz="1100">
              <a:solidFill>
                <a:srgbClr val="FFFFFF"/>
              </a:solidFill>
            </a:endParaRPr>
          </a:p>
          <a:p>
            <a:pPr indent="0" lvl="0" marL="0" rtl="0" algn="l">
              <a:spcBef>
                <a:spcPts val="1600"/>
              </a:spcBef>
              <a:spcAft>
                <a:spcPts val="0"/>
              </a:spcAft>
              <a:buNone/>
            </a:pPr>
            <a:r>
              <a:rPr lang="en" sz="1100">
                <a:solidFill>
                  <a:srgbClr val="FFFFFF"/>
                </a:solidFill>
              </a:rPr>
              <a:t>“Password Cracking Tools and Techniques.” </a:t>
            </a:r>
            <a:r>
              <a:rPr i="1" lang="en" sz="1100">
                <a:solidFill>
                  <a:srgbClr val="FFFFFF"/>
                </a:solidFill>
              </a:rPr>
              <a:t>SearchITChannel</a:t>
            </a:r>
            <a:r>
              <a:rPr lang="en" sz="1100">
                <a:solidFill>
                  <a:srgbClr val="FFFFFF"/>
                </a:solidFill>
              </a:rPr>
              <a:t>, </a:t>
            </a:r>
            <a:endParaRPr sz="1100">
              <a:solidFill>
                <a:srgbClr val="FFFFFF"/>
              </a:solidFill>
            </a:endParaRPr>
          </a:p>
          <a:p>
            <a:pPr indent="457200" lvl="0" marL="0" rtl="0" algn="l">
              <a:spcBef>
                <a:spcPts val="1600"/>
              </a:spcBef>
              <a:spcAft>
                <a:spcPts val="0"/>
              </a:spcAft>
              <a:buClr>
                <a:srgbClr val="000000"/>
              </a:buClr>
              <a:buSzPts val="1100"/>
              <a:buFont typeface="Arial"/>
              <a:buNone/>
            </a:pPr>
            <a:r>
              <a:rPr lang="en" sz="1100">
                <a:solidFill>
                  <a:srgbClr val="FFFFFF"/>
                </a:solidFill>
              </a:rPr>
              <a:t>searchitchannel.techtarget.com/feature/Ethical-hacking-tools-and-techniques-Password-cracking.</a:t>
            </a:r>
            <a:endParaRPr sz="1100">
              <a:solidFill>
                <a:srgbClr val="FFFFFF"/>
              </a:solidFill>
            </a:endParaRPr>
          </a:p>
          <a:p>
            <a:pPr indent="0" lvl="0" marL="0" rtl="0" algn="l">
              <a:spcBef>
                <a:spcPts val="1600"/>
              </a:spcBef>
              <a:spcAft>
                <a:spcPts val="0"/>
              </a:spcAft>
              <a:buClr>
                <a:srgbClr val="000000"/>
              </a:buClr>
              <a:buSzPts val="1100"/>
              <a:buFont typeface="Arial"/>
              <a:buNone/>
            </a:pPr>
            <a:r>
              <a:rPr lang="en" sz="1100">
                <a:solidFill>
                  <a:srgbClr val="FFFFFF"/>
                </a:solidFill>
              </a:rPr>
              <a:t>Tangent, The Dark. “DEF CON Hacking Conference.” </a:t>
            </a:r>
            <a:r>
              <a:rPr i="1" lang="en" sz="1100">
                <a:solidFill>
                  <a:srgbClr val="FFFFFF"/>
                </a:solidFill>
              </a:rPr>
              <a:t>DEF CON® 24 Hacking Conference - Speakers</a:t>
            </a:r>
            <a:r>
              <a:rPr lang="en" sz="1100">
                <a:solidFill>
                  <a:srgbClr val="FFFFFF"/>
                </a:solidFill>
              </a:rPr>
              <a:t>, www.defcon.org/.</a:t>
            </a:r>
            <a:endParaRPr sz="1100">
              <a:solidFill>
                <a:srgbClr val="FFFFFF"/>
              </a:solidFill>
            </a:endParaRPr>
          </a:p>
          <a:p>
            <a:pPr indent="0" lvl="0" marL="0" rtl="0" algn="l">
              <a:spcBef>
                <a:spcPts val="1600"/>
              </a:spcBef>
              <a:spcAft>
                <a:spcPts val="0"/>
              </a:spcAft>
              <a:buNone/>
            </a:pPr>
            <a:r>
              <a:rPr lang="en" sz="1100">
                <a:solidFill>
                  <a:srgbClr val="FFFFFF"/>
                </a:solidFill>
              </a:rPr>
              <a:t>Tittel, Ed. “How To Become A White Hat Hacker.” </a:t>
            </a:r>
            <a:r>
              <a:rPr i="1" lang="en" sz="1100">
                <a:solidFill>
                  <a:srgbClr val="FFFFFF"/>
                </a:solidFill>
              </a:rPr>
              <a:t>Business News Daily</a:t>
            </a:r>
            <a:r>
              <a:rPr lang="en" sz="1100">
                <a:solidFill>
                  <a:srgbClr val="FFFFFF"/>
                </a:solidFill>
              </a:rPr>
              <a:t>, 24 Apr. 2018, </a:t>
            </a:r>
            <a:endParaRPr sz="1100">
              <a:solidFill>
                <a:srgbClr val="FFFFFF"/>
              </a:solidFill>
            </a:endParaRPr>
          </a:p>
          <a:p>
            <a:pPr indent="457200" lvl="0" marL="0" rtl="0" algn="l">
              <a:spcBef>
                <a:spcPts val="1600"/>
              </a:spcBef>
              <a:spcAft>
                <a:spcPts val="0"/>
              </a:spcAft>
              <a:buClr>
                <a:srgbClr val="000000"/>
              </a:buClr>
              <a:buSzPts val="1100"/>
              <a:buFont typeface="Arial"/>
              <a:buNone/>
            </a:pPr>
            <a:r>
              <a:rPr lang="en" sz="1100">
                <a:solidFill>
                  <a:srgbClr val="FFFFFF"/>
                </a:solidFill>
              </a:rPr>
              <a:t>www.businessnewsdaily.com/10713-white-hat-hacker-career.html.</a:t>
            </a:r>
            <a:endParaRPr sz="1100">
              <a:solidFill>
                <a:srgbClr val="FFFFFF"/>
              </a:solidFill>
            </a:endParaRPr>
          </a:p>
          <a:p>
            <a:pPr indent="0" lvl="0" marL="0" rtl="0" algn="l">
              <a:spcBef>
                <a:spcPts val="1600"/>
              </a:spcBef>
              <a:spcAft>
                <a:spcPts val="0"/>
              </a:spcAft>
              <a:buNone/>
            </a:pPr>
            <a:r>
              <a:rPr lang="en" sz="1100">
                <a:solidFill>
                  <a:srgbClr val="FFFFFF"/>
                </a:solidFill>
              </a:rPr>
              <a:t>tutorialspoint.com. “Ethical Hacking Sniffing.” </a:t>
            </a:r>
            <a:r>
              <a:rPr i="1" lang="en" sz="1100">
                <a:solidFill>
                  <a:srgbClr val="FFFFFF"/>
                </a:solidFill>
              </a:rPr>
              <a:t>Www.tutorialspoint.com</a:t>
            </a:r>
            <a:r>
              <a:rPr lang="en" sz="1100">
                <a:solidFill>
                  <a:srgbClr val="FFFFFF"/>
                </a:solidFill>
              </a:rPr>
              <a:t>, Tutorials Point, </a:t>
            </a:r>
            <a:endParaRPr sz="1100">
              <a:solidFill>
                <a:srgbClr val="FFFFFF"/>
              </a:solidFill>
            </a:endParaRPr>
          </a:p>
          <a:p>
            <a:pPr indent="457200" lvl="0" marL="0" rtl="0" algn="l">
              <a:spcBef>
                <a:spcPts val="1600"/>
              </a:spcBef>
              <a:spcAft>
                <a:spcPts val="0"/>
              </a:spcAft>
              <a:buClr>
                <a:srgbClr val="000000"/>
              </a:buClr>
              <a:buSzPts val="1100"/>
              <a:buFont typeface="Arial"/>
              <a:buNone/>
            </a:pPr>
            <a:r>
              <a:rPr lang="en" sz="1100">
                <a:solidFill>
                  <a:srgbClr val="FFFFFF"/>
                </a:solidFill>
              </a:rPr>
              <a:t>www.tutorialspoint.com/ethical_hacking/ethical_hacking_sniffing.htm.</a:t>
            </a:r>
            <a:endParaRPr sz="1100">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158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Clickable Source Links List</a:t>
            </a:r>
            <a:endParaRPr/>
          </a:p>
        </p:txBody>
      </p:sp>
      <p:sp>
        <p:nvSpPr>
          <p:cNvPr id="184" name="Google Shape;184;p30"/>
          <p:cNvSpPr txBox="1"/>
          <p:nvPr>
            <p:ph idx="1" type="body"/>
          </p:nvPr>
        </p:nvSpPr>
        <p:spPr>
          <a:xfrm>
            <a:off x="204650" y="863550"/>
            <a:ext cx="87999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u="sng">
                <a:solidFill>
                  <a:schemeClr val="hlink"/>
                </a:solidFill>
                <a:hlinkClick r:id="rId3"/>
              </a:rPr>
              <a:t>https://searchitchannel.techtarget.com/feature/Ethical-hacking-tools-and-techniques-Password-cracking</a:t>
            </a:r>
            <a:endParaRPr sz="1500"/>
          </a:p>
          <a:p>
            <a:pPr indent="-323850" lvl="0" marL="457200" rtl="0" algn="l">
              <a:spcBef>
                <a:spcPts val="0"/>
              </a:spcBef>
              <a:spcAft>
                <a:spcPts val="0"/>
              </a:spcAft>
              <a:buSzPts val="1500"/>
              <a:buChar char="●"/>
            </a:pPr>
            <a:r>
              <a:rPr lang="en" sz="1500" u="sng">
                <a:solidFill>
                  <a:schemeClr val="hlink"/>
                </a:solidFill>
                <a:hlinkClick r:id="rId4"/>
              </a:rPr>
              <a:t>https://en.wikipedia.org/wiki/Certified_Ethical_Hacker</a:t>
            </a:r>
            <a:endParaRPr sz="1500"/>
          </a:p>
          <a:p>
            <a:pPr indent="-323850" lvl="0" marL="457200" rtl="0" algn="l">
              <a:spcBef>
                <a:spcPts val="0"/>
              </a:spcBef>
              <a:spcAft>
                <a:spcPts val="0"/>
              </a:spcAft>
              <a:buSzPts val="1500"/>
              <a:buChar char="●"/>
            </a:pPr>
            <a:r>
              <a:rPr lang="en" sz="1500" u="sng">
                <a:solidFill>
                  <a:schemeClr val="hlink"/>
                </a:solidFill>
                <a:hlinkClick r:id="rId5"/>
              </a:rPr>
              <a:t>https://www.defcon.org/</a:t>
            </a:r>
            <a:endParaRPr sz="1500"/>
          </a:p>
          <a:p>
            <a:pPr indent="-323850" lvl="0" marL="457200" rtl="0" algn="l">
              <a:spcBef>
                <a:spcPts val="0"/>
              </a:spcBef>
              <a:spcAft>
                <a:spcPts val="0"/>
              </a:spcAft>
              <a:buSzPts val="1500"/>
              <a:buChar char="●"/>
            </a:pPr>
            <a:r>
              <a:rPr lang="en" sz="1500" u="sng">
                <a:solidFill>
                  <a:schemeClr val="hlink"/>
                </a:solidFill>
                <a:hlinkClick r:id="rId6"/>
              </a:rPr>
              <a:t>https://www.csoonline.com/article/3238128/hacking/what-is-ethical-hacking-penetration-testing-basics.html</a:t>
            </a:r>
            <a:endParaRPr sz="1500"/>
          </a:p>
          <a:p>
            <a:pPr indent="-323850" lvl="0" marL="457200" rtl="0" algn="l">
              <a:spcBef>
                <a:spcPts val="0"/>
              </a:spcBef>
              <a:spcAft>
                <a:spcPts val="0"/>
              </a:spcAft>
              <a:buSzPts val="1500"/>
              <a:buChar char="●"/>
            </a:pPr>
            <a:r>
              <a:rPr lang="en" sz="1500" u="sng">
                <a:solidFill>
                  <a:schemeClr val="hlink"/>
                </a:solidFill>
                <a:hlinkClick r:id="rId7"/>
              </a:rPr>
              <a:t>https://app.pluralsight.com/library/courses/ethical-hacking-understanding/table-of-contents</a:t>
            </a:r>
            <a:endParaRPr sz="1500"/>
          </a:p>
          <a:p>
            <a:pPr indent="-323850" lvl="0" marL="457200" rtl="0" algn="l">
              <a:spcBef>
                <a:spcPts val="0"/>
              </a:spcBef>
              <a:spcAft>
                <a:spcPts val="0"/>
              </a:spcAft>
              <a:buSzPts val="1500"/>
              <a:buChar char="●"/>
            </a:pPr>
            <a:r>
              <a:rPr lang="en" sz="1500" u="sng">
                <a:solidFill>
                  <a:schemeClr val="hlink"/>
                </a:solidFill>
                <a:hlinkClick r:id="rId8"/>
              </a:rPr>
              <a:t>https://app.pluralsight.com/player?course=ethical-hacking-session-hijacking&amp;author=troy-hunt&amp;name=ethical-hacking-session-hijacking-m1&amp;clip=0&amp;mode=live</a:t>
            </a:r>
            <a:endParaRPr sz="1500"/>
          </a:p>
          <a:p>
            <a:pPr indent="-323850" lvl="0" marL="457200" rtl="0" algn="l">
              <a:spcBef>
                <a:spcPts val="0"/>
              </a:spcBef>
              <a:spcAft>
                <a:spcPts val="0"/>
              </a:spcAft>
              <a:buSzPts val="1500"/>
              <a:buChar char="●"/>
            </a:pPr>
            <a:r>
              <a:rPr lang="en" sz="1500" u="sng">
                <a:solidFill>
                  <a:schemeClr val="hlink"/>
                </a:solidFill>
                <a:hlinkClick r:id="rId9"/>
              </a:rPr>
              <a:t>https://www.knowbe4.com/ceo-fraud</a:t>
            </a:r>
            <a:endParaRPr sz="1500"/>
          </a:p>
          <a:p>
            <a:pPr indent="-323850" lvl="0" marL="457200" rtl="0" algn="l">
              <a:spcBef>
                <a:spcPts val="0"/>
              </a:spcBef>
              <a:spcAft>
                <a:spcPts val="0"/>
              </a:spcAft>
              <a:buSzPts val="1500"/>
              <a:buChar char="●"/>
            </a:pPr>
            <a:r>
              <a:rPr lang="en" sz="1500" u="sng">
                <a:solidFill>
                  <a:schemeClr val="accent5"/>
                </a:solidFill>
                <a:hlinkClick r:id="rId10"/>
              </a:rPr>
              <a:t>https://www.tutorialspoint.com/ethical_hacking/ethical_hacking_sniffing.htm</a:t>
            </a:r>
            <a:endParaRPr sz="1500"/>
          </a:p>
          <a:p>
            <a:pPr indent="-323850" lvl="0" marL="457200" rtl="0" algn="l">
              <a:spcBef>
                <a:spcPts val="0"/>
              </a:spcBef>
              <a:spcAft>
                <a:spcPts val="0"/>
              </a:spcAft>
              <a:buSzPts val="1500"/>
              <a:buChar char="●"/>
            </a:pPr>
            <a:r>
              <a:rPr lang="en" sz="1500" u="sng">
                <a:solidFill>
                  <a:schemeClr val="accent5"/>
                </a:solidFill>
                <a:hlinkClick r:id="rId11"/>
              </a:rPr>
              <a:t>https://resources.infosecinstitute.com/hacker-tools-sniffers/#gref</a:t>
            </a:r>
            <a:endParaRPr sz="1500"/>
          </a:p>
          <a:p>
            <a:pPr indent="-323850" lvl="0" marL="457200" rtl="0" algn="l">
              <a:spcBef>
                <a:spcPts val="0"/>
              </a:spcBef>
              <a:spcAft>
                <a:spcPts val="0"/>
              </a:spcAft>
              <a:buSzPts val="1500"/>
              <a:buChar char="●"/>
            </a:pPr>
            <a:r>
              <a:rPr lang="en" sz="1500" u="sng">
                <a:solidFill>
                  <a:schemeClr val="accent5"/>
                </a:solidFill>
                <a:hlinkClick r:id="rId12"/>
              </a:rPr>
              <a:t>https://resources.infosecinstitute.com/category/certifications-training/ceh/ethical-hacking-tools/</a:t>
            </a:r>
            <a:endParaRPr sz="1500"/>
          </a:p>
          <a:p>
            <a:pPr indent="-323850" lvl="0" marL="457200" rtl="0" algn="l">
              <a:spcBef>
                <a:spcPts val="0"/>
              </a:spcBef>
              <a:spcAft>
                <a:spcPts val="0"/>
              </a:spcAft>
              <a:buSzPts val="1500"/>
              <a:buChar char="●"/>
            </a:pPr>
            <a:r>
              <a:rPr lang="en" sz="1500" u="sng">
                <a:solidFill>
                  <a:schemeClr val="accent5"/>
                </a:solidFill>
                <a:hlinkClick r:id="rId13"/>
              </a:rPr>
              <a:t>https://www.businessnewsdaily.com/10713-white-hat-hacker-career.html</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ctrTitle"/>
          </p:nvPr>
        </p:nvSpPr>
        <p:spPr>
          <a:xfrm>
            <a:off x="192525" y="288800"/>
            <a:ext cx="8639700" cy="171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Hacking?</a:t>
            </a:r>
            <a:endParaRPr/>
          </a:p>
          <a:p>
            <a:pPr indent="0" lvl="0" marL="0" rtl="0" algn="ctr">
              <a:spcBef>
                <a:spcPts val="0"/>
              </a:spcBef>
              <a:spcAft>
                <a:spcPts val="0"/>
              </a:spcAft>
              <a:buNone/>
            </a:pPr>
            <a:r>
              <a:t/>
            </a:r>
            <a:endParaRPr/>
          </a:p>
        </p:txBody>
      </p:sp>
      <p:sp>
        <p:nvSpPr>
          <p:cNvPr id="62" name="Google Shape;62;p14"/>
          <p:cNvSpPr txBox="1"/>
          <p:nvPr>
            <p:ph idx="1" type="subTitle"/>
          </p:nvPr>
        </p:nvSpPr>
        <p:spPr>
          <a:xfrm>
            <a:off x="380475" y="1411650"/>
            <a:ext cx="8520600" cy="232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Exploiting a system’s vulnerabilities and security controls to gain access to system resources and features outside of the creator’s original purpose.</a:t>
            </a:r>
            <a:endParaRPr/>
          </a:p>
        </p:txBody>
      </p:sp>
      <p:pic>
        <p:nvPicPr>
          <p:cNvPr id="63" name="Google Shape;63;p14"/>
          <p:cNvPicPr preferRelativeResize="0"/>
          <p:nvPr/>
        </p:nvPicPr>
        <p:blipFill rotWithShape="1">
          <a:blip r:embed="rId3">
            <a:alphaModFix/>
          </a:blip>
          <a:srcRect b="18245" l="921" r="0" t="33626"/>
          <a:stretch/>
        </p:blipFill>
        <p:spPr>
          <a:xfrm>
            <a:off x="2085037" y="3188350"/>
            <a:ext cx="4854673" cy="1570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graphicFrame>
        <p:nvGraphicFramePr>
          <p:cNvPr id="68" name="Google Shape;68;p15"/>
          <p:cNvGraphicFramePr/>
          <p:nvPr/>
        </p:nvGraphicFramePr>
        <p:xfrm>
          <a:off x="0" y="0"/>
          <a:ext cx="3000000" cy="3000000"/>
        </p:xfrm>
        <a:graphic>
          <a:graphicData uri="http://schemas.openxmlformats.org/drawingml/2006/table">
            <a:tbl>
              <a:tblPr>
                <a:noFill/>
                <a:tableStyleId>{9A64D155-9AEE-4340-91AF-50071C354FE7}</a:tableStyleId>
              </a:tblPr>
              <a:tblGrid>
                <a:gridCol w="2072850"/>
                <a:gridCol w="7071150"/>
              </a:tblGrid>
              <a:tr h="807025">
                <a:tc>
                  <a:txBody>
                    <a:bodyPr>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0000"/>
                          </a:solidFill>
                        </a:rPr>
                        <a:t>S</a:t>
                      </a:r>
                      <a:r>
                        <a:rPr lang="en">
                          <a:solidFill>
                            <a:srgbClr val="9900FF"/>
                          </a:solidFill>
                        </a:rPr>
                        <a:t>c</a:t>
                      </a:r>
                      <a:r>
                        <a:rPr lang="en">
                          <a:solidFill>
                            <a:srgbClr val="00FF00"/>
                          </a:solidFill>
                        </a:rPr>
                        <a:t>r</a:t>
                      </a:r>
                      <a:r>
                        <a:rPr lang="en">
                          <a:solidFill>
                            <a:srgbClr val="00FFFF"/>
                          </a:solidFill>
                        </a:rPr>
                        <a:t>i</a:t>
                      </a:r>
                      <a:r>
                        <a:rPr lang="en">
                          <a:solidFill>
                            <a:srgbClr val="FF00FF"/>
                          </a:solidFill>
                        </a:rPr>
                        <a:t>p</a:t>
                      </a:r>
                      <a:r>
                        <a:rPr lang="en">
                          <a:solidFill>
                            <a:srgbClr val="FF9900"/>
                          </a:solidFill>
                        </a:rPr>
                        <a:t>t </a:t>
                      </a:r>
                      <a:endParaRPr>
                        <a:solidFill>
                          <a:srgbClr val="FF9900"/>
                        </a:solidFill>
                      </a:endParaRPr>
                    </a:p>
                    <a:p>
                      <a:pPr indent="0" lvl="0" marL="0" rtl="0" algn="l">
                        <a:spcBef>
                          <a:spcPts val="0"/>
                        </a:spcBef>
                        <a:spcAft>
                          <a:spcPts val="0"/>
                        </a:spcAft>
                        <a:buNone/>
                      </a:pPr>
                      <a:r>
                        <a:rPr lang="en">
                          <a:solidFill>
                            <a:srgbClr val="FF9900"/>
                          </a:solidFill>
                        </a:rPr>
                        <a:t>K</a:t>
                      </a:r>
                      <a:r>
                        <a:rPr lang="en">
                          <a:solidFill>
                            <a:srgbClr val="FF00FF"/>
                          </a:solidFill>
                        </a:rPr>
                        <a:t>i</a:t>
                      </a:r>
                      <a:r>
                        <a:rPr lang="en">
                          <a:solidFill>
                            <a:srgbClr val="00FFFF"/>
                          </a:solidFill>
                        </a:rPr>
                        <a:t>d</a:t>
                      </a:r>
                      <a:r>
                        <a:rPr lang="en">
                          <a:solidFill>
                            <a:srgbClr val="00FF00"/>
                          </a:solidFill>
                        </a:rPr>
                        <a:t>d</a:t>
                      </a:r>
                      <a:r>
                        <a:rPr lang="en">
                          <a:solidFill>
                            <a:srgbClr val="9900FF"/>
                          </a:solidFill>
                        </a:rPr>
                        <a:t>i</a:t>
                      </a:r>
                      <a:r>
                        <a:rPr lang="en">
                          <a:solidFill>
                            <a:srgbClr val="FF0000"/>
                          </a:solidFill>
                        </a:rPr>
                        <a:t>e</a:t>
                      </a:r>
                      <a:endParaRPr>
                        <a:solidFill>
                          <a:srgbClr val="FF0000"/>
                        </a:solidFill>
                      </a:endParaRPr>
                    </a:p>
                  </a:txBody>
                  <a:tcPr marT="91425" marB="91425" marR="91425" marL="91425"/>
                </a:tc>
                <a:tc>
                  <a:txBody>
                    <a:bodyPr>
                      <a:noAutofit/>
                    </a:bodyPr>
                    <a:lstStyle/>
                    <a:p>
                      <a:pPr indent="-317500" lvl="0" marL="457200" rtl="0" algn="l">
                        <a:lnSpc>
                          <a:spcPct val="115000"/>
                        </a:lnSpc>
                        <a:spcBef>
                          <a:spcPts val="0"/>
                        </a:spcBef>
                        <a:spcAft>
                          <a:spcPts val="0"/>
                        </a:spcAft>
                        <a:buClr>
                          <a:srgbClr val="FFFFFF"/>
                        </a:buClr>
                        <a:buSzPts val="1400"/>
                        <a:buChar char="●"/>
                      </a:pPr>
                      <a:r>
                        <a:rPr lang="en">
                          <a:solidFill>
                            <a:srgbClr val="FFFFFF"/>
                          </a:solidFill>
                        </a:rPr>
                        <a:t> Considered widely as “a class of wannabes”</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Mostly rely on readymade applications and copies of software.</a:t>
                      </a:r>
                      <a:endParaRPr>
                        <a:solidFill>
                          <a:srgbClr val="FFFFFF"/>
                        </a:solidFill>
                      </a:endParaRPr>
                    </a:p>
                  </a:txBody>
                  <a:tcPr marT="91425" marB="91425" marR="91425" marL="91425"/>
                </a:tc>
              </a:tr>
              <a:tr h="1034600">
                <a:tc>
                  <a:txBody>
                    <a:bodyPr>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00FF00"/>
                          </a:solidFill>
                        </a:rPr>
                        <a:t>Green </a:t>
                      </a:r>
                      <a:endParaRPr>
                        <a:solidFill>
                          <a:srgbClr val="00FF00"/>
                        </a:solidFill>
                      </a:endParaRPr>
                    </a:p>
                    <a:p>
                      <a:pPr indent="0" lvl="0" marL="0" rtl="0" algn="l">
                        <a:spcBef>
                          <a:spcPts val="0"/>
                        </a:spcBef>
                        <a:spcAft>
                          <a:spcPts val="0"/>
                        </a:spcAft>
                        <a:buNone/>
                      </a:pPr>
                      <a:r>
                        <a:rPr lang="en">
                          <a:solidFill>
                            <a:srgbClr val="00FF00"/>
                          </a:solidFill>
                        </a:rPr>
                        <a:t>  Hat </a:t>
                      </a:r>
                      <a:endParaRPr>
                        <a:solidFill>
                          <a:srgbClr val="00FF00"/>
                        </a:solidFill>
                      </a:endParaRPr>
                    </a:p>
                    <a:p>
                      <a:pPr indent="0" lvl="0" marL="0" rtl="0" algn="l">
                        <a:spcBef>
                          <a:spcPts val="0"/>
                        </a:spcBef>
                        <a:spcAft>
                          <a:spcPts val="0"/>
                        </a:spcAft>
                        <a:buNone/>
                      </a:pPr>
                      <a:r>
                        <a:t/>
                      </a:r>
                      <a:endParaRPr>
                        <a:solidFill>
                          <a:srgbClr val="FFFFFF"/>
                        </a:solidFill>
                      </a:endParaRPr>
                    </a:p>
                  </a:txBody>
                  <a:tcPr marT="91425" marB="91425" marR="91425" marL="91425"/>
                </a:tc>
                <a:tc>
                  <a:txBody>
                    <a:bodyPr>
                      <a:noAutofit/>
                    </a:bodyPr>
                    <a:lstStyle/>
                    <a:p>
                      <a:pPr indent="-317500" lvl="0" marL="457200" rtl="0" algn="l">
                        <a:lnSpc>
                          <a:spcPct val="115000"/>
                        </a:lnSpc>
                        <a:spcBef>
                          <a:spcPts val="0"/>
                        </a:spcBef>
                        <a:spcAft>
                          <a:spcPts val="0"/>
                        </a:spcAft>
                        <a:buClr>
                          <a:srgbClr val="FFFFFF"/>
                        </a:buClr>
                        <a:buSzPts val="1400"/>
                        <a:buChar char="●"/>
                      </a:pPr>
                      <a:r>
                        <a:rPr lang="en">
                          <a:solidFill>
                            <a:srgbClr val="FFFFFF"/>
                          </a:solidFill>
                        </a:rPr>
                        <a:t>A</a:t>
                      </a:r>
                      <a:r>
                        <a:rPr lang="en">
                          <a:solidFill>
                            <a:srgbClr val="FFFFFF"/>
                          </a:solidFill>
                        </a:rPr>
                        <a:t>spiring hackers with limited knowledge; </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Use premade tools and applications, BUT try to understand what they are doing and learn.</a:t>
                      </a:r>
                      <a:endParaRPr>
                        <a:solidFill>
                          <a:srgbClr val="FFFFFF"/>
                        </a:solidFill>
                      </a:endParaRPr>
                    </a:p>
                  </a:txBody>
                  <a:tcPr marT="91425" marB="91425" marR="91425" marL="91425"/>
                </a:tc>
              </a:tr>
              <a:tr h="938325">
                <a:tc>
                  <a:txBody>
                    <a:bodyPr>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White </a:t>
                      </a:r>
                      <a:endParaRPr>
                        <a:solidFill>
                          <a:srgbClr val="FFFFFF"/>
                        </a:solidFill>
                      </a:endParaRPr>
                    </a:p>
                    <a:p>
                      <a:pPr indent="0" lvl="0" marL="0" rtl="0" algn="l">
                        <a:spcBef>
                          <a:spcPts val="0"/>
                        </a:spcBef>
                        <a:spcAft>
                          <a:spcPts val="0"/>
                        </a:spcAft>
                        <a:buNone/>
                      </a:pPr>
                      <a:r>
                        <a:rPr lang="en">
                          <a:solidFill>
                            <a:srgbClr val="FFFFFF"/>
                          </a:solidFill>
                        </a:rPr>
                        <a:t> Hat</a:t>
                      </a:r>
                      <a:endParaRPr>
                        <a:solidFill>
                          <a:srgbClr val="FFFFFF"/>
                        </a:solidFill>
                      </a:endParaRPr>
                    </a:p>
                  </a:txBody>
                  <a:tcPr marT="91425" marB="91425" marR="91425" marL="91425"/>
                </a:tc>
                <a:tc>
                  <a:txBody>
                    <a:bodyPr>
                      <a:noAutofit/>
                    </a:bodyPr>
                    <a:lstStyle/>
                    <a:p>
                      <a:pPr indent="-317500" lvl="0" marL="457200" rtl="0" algn="l">
                        <a:lnSpc>
                          <a:spcPct val="100000"/>
                        </a:lnSpc>
                        <a:spcBef>
                          <a:spcPts val="0"/>
                        </a:spcBef>
                        <a:spcAft>
                          <a:spcPts val="0"/>
                        </a:spcAft>
                        <a:buClr>
                          <a:srgbClr val="FFFFFF"/>
                        </a:buClr>
                        <a:buSzPts val="1400"/>
                        <a:buChar char="●"/>
                      </a:pPr>
                      <a:r>
                        <a:rPr lang="en">
                          <a:solidFill>
                            <a:srgbClr val="FFFFFF"/>
                          </a:solidFill>
                        </a:rPr>
                        <a:t>THE GOOD (ethical) GUYS of the internet; </a:t>
                      </a:r>
                      <a:endParaRPr>
                        <a:solidFill>
                          <a:srgbClr val="FFFFFF"/>
                        </a:solidFill>
                      </a:endParaRPr>
                    </a:p>
                    <a:p>
                      <a:pPr indent="-317500" lvl="0" marL="457200" rtl="0" algn="l">
                        <a:lnSpc>
                          <a:spcPct val="100000"/>
                        </a:lnSpc>
                        <a:spcBef>
                          <a:spcPts val="0"/>
                        </a:spcBef>
                        <a:spcAft>
                          <a:spcPts val="0"/>
                        </a:spcAft>
                        <a:buClr>
                          <a:srgbClr val="FFFFFF"/>
                        </a:buClr>
                        <a:buSzPts val="1400"/>
                        <a:buChar char="●"/>
                      </a:pPr>
                      <a:r>
                        <a:rPr lang="en">
                          <a:solidFill>
                            <a:srgbClr val="FFFFFF"/>
                          </a:solidFill>
                        </a:rPr>
                        <a:t>Hold down high paying jobs to thwart the advances of cybercriminals. </a:t>
                      </a:r>
                      <a:endParaRPr>
                        <a:solidFill>
                          <a:srgbClr val="FFFFFF"/>
                        </a:solidFill>
                      </a:endParaRPr>
                    </a:p>
                    <a:p>
                      <a:pPr indent="-317500" lvl="0" marL="457200" rtl="0" algn="l">
                        <a:lnSpc>
                          <a:spcPct val="100000"/>
                        </a:lnSpc>
                        <a:spcBef>
                          <a:spcPts val="0"/>
                        </a:spcBef>
                        <a:spcAft>
                          <a:spcPts val="0"/>
                        </a:spcAft>
                        <a:buClr>
                          <a:srgbClr val="FFFFFF"/>
                        </a:buClr>
                        <a:buSzPts val="1400"/>
                        <a:buChar char="●"/>
                      </a:pPr>
                      <a:r>
                        <a:rPr lang="en">
                          <a:solidFill>
                            <a:srgbClr val="FFFFFF"/>
                          </a:solidFill>
                        </a:rPr>
                        <a:t>Act with purpose and within legal bounds and policies laid out for them.</a:t>
                      </a:r>
                      <a:endParaRPr>
                        <a:solidFill>
                          <a:srgbClr val="FFFFFF"/>
                        </a:solidFill>
                      </a:endParaRPr>
                    </a:p>
                  </a:txBody>
                  <a:tcPr marT="91425" marB="91425" marR="91425" marL="91425"/>
                </a:tc>
              </a:tr>
              <a:tr h="1034600">
                <a:tc>
                  <a:txBody>
                    <a:bodyPr>
                      <a:noAutofit/>
                    </a:bodyPr>
                    <a:lstStyle/>
                    <a:p>
                      <a:pPr indent="0" lvl="0" marL="0" rtl="0" algn="l">
                        <a:spcBef>
                          <a:spcPts val="0"/>
                        </a:spcBef>
                        <a:spcAft>
                          <a:spcPts val="0"/>
                        </a:spcAft>
                        <a:buNone/>
                      </a:pPr>
                      <a:r>
                        <a:rPr lang="en"/>
                        <a:t>Black</a:t>
                      </a:r>
                      <a:r>
                        <a:rPr lang="en">
                          <a:solidFill>
                            <a:srgbClr val="FFFFFF"/>
                          </a:solidFill>
                        </a:rPr>
                        <a:t> </a:t>
                      </a:r>
                      <a:endParaRPr>
                        <a:solidFill>
                          <a:srgbClr val="FFFFFF"/>
                        </a:solidFill>
                      </a:endParaRPr>
                    </a:p>
                    <a:p>
                      <a:pPr indent="0" lvl="0" marL="0" rtl="0" algn="l">
                        <a:spcBef>
                          <a:spcPts val="0"/>
                        </a:spcBef>
                        <a:spcAft>
                          <a:spcPts val="0"/>
                        </a:spcAft>
                        <a:buNone/>
                      </a:pPr>
                      <a:r>
                        <a:rPr lang="en"/>
                        <a:t> Hat</a:t>
                      </a:r>
                      <a:endParaRPr/>
                    </a:p>
                  </a:txBody>
                  <a:tcPr marT="91425" marB="91425" marR="91425" marL="91425">
                    <a:gradFill>
                      <a:gsLst>
                        <a:gs pos="0">
                          <a:srgbClr val="DDDDDD"/>
                        </a:gs>
                        <a:gs pos="100000">
                          <a:srgbClr val="919191"/>
                        </a:gs>
                      </a:gsLst>
                      <a:path path="circle">
                        <a:fillToRect b="50%" l="50%" r="50%" t="50%"/>
                      </a:path>
                      <a:tileRect/>
                    </a:gradFill>
                  </a:tcPr>
                </a:tc>
                <a:tc>
                  <a:txBody>
                    <a:bodyPr>
                      <a:noAutofit/>
                    </a:bodyPr>
                    <a:lstStyle/>
                    <a:p>
                      <a:pPr indent="-317500" lvl="0" marL="457200" rtl="0" algn="l">
                        <a:lnSpc>
                          <a:spcPct val="115000"/>
                        </a:lnSpc>
                        <a:spcBef>
                          <a:spcPts val="0"/>
                        </a:spcBef>
                        <a:spcAft>
                          <a:spcPts val="0"/>
                        </a:spcAft>
                        <a:buClr>
                          <a:srgbClr val="FFFFFF"/>
                        </a:buClr>
                        <a:buSzPts val="1400"/>
                        <a:buChar char="●"/>
                      </a:pPr>
                      <a:r>
                        <a:rPr lang="en">
                          <a:solidFill>
                            <a:srgbClr val="FFFFFF"/>
                          </a:solidFill>
                        </a:rPr>
                        <a:t>C</a:t>
                      </a:r>
                      <a:r>
                        <a:rPr lang="en">
                          <a:solidFill>
                            <a:srgbClr val="FFFFFF"/>
                          </a:solidFill>
                        </a:rPr>
                        <a:t>yber criminals </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Often responsible for data breaches, security hacks, malware, virus distribution,</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Use extensive knowledge of systems to gain illegal access and wreak havoc.</a:t>
                      </a:r>
                      <a:endParaRPr>
                        <a:solidFill>
                          <a:srgbClr val="FFFFFF"/>
                        </a:solidFill>
                      </a:endParaRPr>
                    </a:p>
                  </a:txBody>
                  <a:tcPr marT="91425" marB="91425" marR="91425" marL="91425"/>
                </a:tc>
              </a:tr>
              <a:tr h="1034600">
                <a:tc>
                  <a:txBody>
                    <a:bodyPr>
                      <a:noAutofit/>
                    </a:bodyPr>
                    <a:lstStyle/>
                    <a:p>
                      <a:pPr indent="0" lvl="0" marL="0" rtl="0" algn="l">
                        <a:spcBef>
                          <a:spcPts val="0"/>
                        </a:spcBef>
                        <a:spcAft>
                          <a:spcPts val="0"/>
                        </a:spcAft>
                        <a:buNone/>
                      </a:pPr>
                      <a:r>
                        <a:rPr lang="en">
                          <a:solidFill>
                            <a:srgbClr val="CCCCCC"/>
                          </a:solidFill>
                        </a:rPr>
                        <a:t>Grey </a:t>
                      </a:r>
                      <a:endParaRPr>
                        <a:solidFill>
                          <a:srgbClr val="CCCCCC"/>
                        </a:solidFill>
                      </a:endParaRPr>
                    </a:p>
                    <a:p>
                      <a:pPr indent="0" lvl="0" marL="0" rtl="0" algn="l">
                        <a:spcBef>
                          <a:spcPts val="0"/>
                        </a:spcBef>
                        <a:spcAft>
                          <a:spcPts val="0"/>
                        </a:spcAft>
                        <a:buNone/>
                      </a:pPr>
                      <a:r>
                        <a:rPr lang="en">
                          <a:solidFill>
                            <a:srgbClr val="CCCCCC"/>
                          </a:solidFill>
                        </a:rPr>
                        <a:t> Hat</a:t>
                      </a:r>
                      <a:endParaRPr>
                        <a:solidFill>
                          <a:srgbClr val="CCCCCC"/>
                        </a:solidFill>
                      </a:endParaRPr>
                    </a:p>
                  </a:txBody>
                  <a:tcPr marT="91425" marB="91425" marR="91425" marL="91425"/>
                </a:tc>
                <a:tc>
                  <a:txBody>
                    <a:bodyPr>
                      <a:noAutofit/>
                    </a:bodyPr>
                    <a:lstStyle/>
                    <a:p>
                      <a:pPr indent="-317500" lvl="0" marL="457200" rtl="0" algn="l">
                        <a:lnSpc>
                          <a:spcPct val="115000"/>
                        </a:lnSpc>
                        <a:spcBef>
                          <a:spcPts val="0"/>
                        </a:spcBef>
                        <a:spcAft>
                          <a:spcPts val="0"/>
                        </a:spcAft>
                        <a:buClr>
                          <a:srgbClr val="FFFFFF"/>
                        </a:buClr>
                        <a:buSzPts val="1400"/>
                        <a:buChar char="●"/>
                      </a:pPr>
                      <a:r>
                        <a:rPr lang="en">
                          <a:solidFill>
                            <a:srgbClr val="FFFFFF"/>
                          </a:solidFill>
                        </a:rPr>
                        <a:t>N</a:t>
                      </a:r>
                      <a:r>
                        <a:rPr lang="en">
                          <a:solidFill>
                            <a:srgbClr val="FFFFFF"/>
                          </a:solidFill>
                        </a:rPr>
                        <a:t>ot generally criminals, </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BUT not particularly heartbroken or afraid if they need to hack a system or two, as long as the ends justify means to them.</a:t>
                      </a:r>
                      <a:endParaRPr>
                        <a:solidFill>
                          <a:srgbClr val="FFFFFF"/>
                        </a:solidFill>
                      </a:endParaRPr>
                    </a:p>
                  </a:txBody>
                  <a:tcPr marT="91425" marB="91425" marR="91425" marL="91425"/>
                </a:tc>
              </a:tr>
            </a:tbl>
          </a:graphicData>
        </a:graphic>
      </p:graphicFrame>
      <p:pic>
        <p:nvPicPr>
          <p:cNvPr id="69" name="Google Shape;69;p15"/>
          <p:cNvPicPr preferRelativeResize="0"/>
          <p:nvPr/>
        </p:nvPicPr>
        <p:blipFill>
          <a:blip r:embed="rId3">
            <a:alphaModFix/>
          </a:blip>
          <a:stretch>
            <a:fillRect/>
          </a:stretch>
        </p:blipFill>
        <p:spPr>
          <a:xfrm>
            <a:off x="941466" y="2103875"/>
            <a:ext cx="849725" cy="849725"/>
          </a:xfrm>
          <a:prstGeom prst="rect">
            <a:avLst/>
          </a:prstGeom>
          <a:noFill/>
          <a:ln>
            <a:noFill/>
          </a:ln>
        </p:spPr>
      </p:pic>
      <p:pic>
        <p:nvPicPr>
          <p:cNvPr id="70" name="Google Shape;70;p15"/>
          <p:cNvPicPr preferRelativeResize="0"/>
          <p:nvPr/>
        </p:nvPicPr>
        <p:blipFill>
          <a:blip r:embed="rId4">
            <a:alphaModFix/>
          </a:blip>
          <a:stretch>
            <a:fillRect/>
          </a:stretch>
        </p:blipFill>
        <p:spPr>
          <a:xfrm>
            <a:off x="941475" y="4211925"/>
            <a:ext cx="849725" cy="849725"/>
          </a:xfrm>
          <a:prstGeom prst="rect">
            <a:avLst/>
          </a:prstGeom>
          <a:noFill/>
          <a:ln>
            <a:noFill/>
          </a:ln>
        </p:spPr>
      </p:pic>
      <p:sp>
        <p:nvSpPr>
          <p:cNvPr id="71" name="Google Shape;71;p15"/>
          <p:cNvSpPr/>
          <p:nvPr/>
        </p:nvSpPr>
        <p:spPr>
          <a:xfrm>
            <a:off x="5953200" y="1865400"/>
            <a:ext cx="1424952" cy="1285632"/>
          </a:xfrm>
          <a:prstGeom prst="irregularSeal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rPr>
              <a:t>Our focus!</a:t>
            </a:r>
            <a:endParaRPr/>
          </a:p>
        </p:txBody>
      </p:sp>
      <p:pic>
        <p:nvPicPr>
          <p:cNvPr id="72" name="Google Shape;72;p15"/>
          <p:cNvPicPr preferRelativeResize="0"/>
          <p:nvPr/>
        </p:nvPicPr>
        <p:blipFill rotWithShape="1">
          <a:blip r:embed="rId5">
            <a:alphaModFix/>
          </a:blip>
          <a:srcRect b="0" l="21695" r="13771" t="0"/>
          <a:stretch/>
        </p:blipFill>
        <p:spPr>
          <a:xfrm>
            <a:off x="781412" y="1015675"/>
            <a:ext cx="1169840" cy="849725"/>
          </a:xfrm>
          <a:prstGeom prst="rect">
            <a:avLst/>
          </a:prstGeom>
          <a:noFill/>
          <a:ln>
            <a:noFill/>
          </a:ln>
        </p:spPr>
      </p:pic>
      <p:pic>
        <p:nvPicPr>
          <p:cNvPr id="73" name="Google Shape;73;p15"/>
          <p:cNvPicPr preferRelativeResize="0"/>
          <p:nvPr/>
        </p:nvPicPr>
        <p:blipFill>
          <a:blip r:embed="rId6">
            <a:alphaModFix/>
          </a:blip>
          <a:stretch>
            <a:fillRect/>
          </a:stretch>
        </p:blipFill>
        <p:spPr>
          <a:xfrm>
            <a:off x="781413" y="69882"/>
            <a:ext cx="1169850" cy="775662"/>
          </a:xfrm>
          <a:prstGeom prst="rect">
            <a:avLst/>
          </a:prstGeom>
          <a:noFill/>
          <a:ln>
            <a:noFill/>
          </a:ln>
        </p:spPr>
      </p:pic>
      <p:pic>
        <p:nvPicPr>
          <p:cNvPr id="74" name="Google Shape;74;p15"/>
          <p:cNvPicPr preferRelativeResize="0"/>
          <p:nvPr/>
        </p:nvPicPr>
        <p:blipFill rotWithShape="1">
          <a:blip r:embed="rId7">
            <a:alphaModFix/>
          </a:blip>
          <a:srcRect b="10736" l="0" r="0" t="14075"/>
          <a:stretch/>
        </p:blipFill>
        <p:spPr>
          <a:xfrm>
            <a:off x="861463" y="3077875"/>
            <a:ext cx="1009775" cy="1009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ctrTitle"/>
          </p:nvPr>
        </p:nvSpPr>
        <p:spPr>
          <a:xfrm>
            <a:off x="311700" y="192550"/>
            <a:ext cx="8520600" cy="10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Ethical Hacking?</a:t>
            </a:r>
            <a:endParaRPr/>
          </a:p>
        </p:txBody>
      </p:sp>
      <p:sp>
        <p:nvSpPr>
          <p:cNvPr id="80" name="Google Shape;80;p16"/>
          <p:cNvSpPr txBox="1"/>
          <p:nvPr>
            <p:ph idx="1" type="subTitle"/>
          </p:nvPr>
        </p:nvSpPr>
        <p:spPr>
          <a:xfrm>
            <a:off x="311700" y="1270750"/>
            <a:ext cx="8520600" cy="3363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The use of hacking methods and tools to discover weaknesses for system security.</a:t>
            </a:r>
            <a:endParaRPr/>
          </a:p>
          <a:p>
            <a:pPr indent="0" lvl="0" marL="457200" rtl="0" algn="l">
              <a:spcBef>
                <a:spcPts val="0"/>
              </a:spcBef>
              <a:spcAft>
                <a:spcPts val="0"/>
              </a:spcAft>
              <a:buNone/>
            </a:pPr>
            <a:r>
              <a:t/>
            </a:r>
            <a:endParaRPr/>
          </a:p>
          <a:p>
            <a:pPr indent="-406400" lvl="0" marL="457200" rtl="0" algn="l">
              <a:spcBef>
                <a:spcPts val="0"/>
              </a:spcBef>
              <a:spcAft>
                <a:spcPts val="0"/>
              </a:spcAft>
              <a:buSzPts val="2800"/>
              <a:buChar char="❖"/>
            </a:pPr>
            <a:r>
              <a:rPr lang="en"/>
              <a:t>Ethical hackers are contracted and deployed by the entity being hacked.  They always have permission prior to the penetration test.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0" y="123775"/>
            <a:ext cx="8520600" cy="94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Parts of a Pen Test</a:t>
            </a:r>
            <a:endParaRPr/>
          </a:p>
        </p:txBody>
      </p:sp>
      <p:sp>
        <p:nvSpPr>
          <p:cNvPr id="86" name="Google Shape;86;p17"/>
          <p:cNvSpPr txBox="1"/>
          <p:nvPr>
            <p:ph idx="1" type="subTitle"/>
          </p:nvPr>
        </p:nvSpPr>
        <p:spPr>
          <a:xfrm>
            <a:off x="311700" y="990200"/>
            <a:ext cx="8520600" cy="3974400"/>
          </a:xfrm>
          <a:prstGeom prst="rect">
            <a:avLst/>
          </a:prstGeom>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SzPts val="2800"/>
              <a:buAutoNum type="arabicPeriod"/>
            </a:pPr>
            <a:r>
              <a:rPr lang="en"/>
              <a:t>Defining and documenting the scope of test.  </a:t>
            </a:r>
            <a:endParaRPr/>
          </a:p>
          <a:p>
            <a:pPr indent="0" lvl="0" marL="457200" rtl="0" algn="l">
              <a:lnSpc>
                <a:spcPct val="115000"/>
              </a:lnSpc>
              <a:spcBef>
                <a:spcPts val="0"/>
              </a:spcBef>
              <a:spcAft>
                <a:spcPts val="0"/>
              </a:spcAft>
              <a:buNone/>
            </a:pPr>
            <a:r>
              <a:t/>
            </a:r>
            <a:endParaRPr/>
          </a:p>
          <a:p>
            <a:pPr indent="-406400" lvl="0" marL="457200" rtl="0" algn="l">
              <a:lnSpc>
                <a:spcPct val="115000"/>
              </a:lnSpc>
              <a:spcBef>
                <a:spcPts val="0"/>
              </a:spcBef>
              <a:spcAft>
                <a:spcPts val="0"/>
              </a:spcAft>
              <a:buSzPts val="2800"/>
              <a:buAutoNum type="arabicPeriod"/>
            </a:pPr>
            <a:r>
              <a:rPr lang="en"/>
              <a:t>Researching the entity. </a:t>
            </a:r>
            <a:endParaRPr/>
          </a:p>
          <a:p>
            <a:pPr indent="0" lvl="0" marL="457200" rtl="0" algn="l">
              <a:lnSpc>
                <a:spcPct val="115000"/>
              </a:lnSpc>
              <a:spcBef>
                <a:spcPts val="0"/>
              </a:spcBef>
              <a:spcAft>
                <a:spcPts val="0"/>
              </a:spcAft>
              <a:buNone/>
            </a:pPr>
            <a:r>
              <a:t/>
            </a:r>
            <a:endParaRPr/>
          </a:p>
          <a:p>
            <a:pPr indent="-406400" lvl="0" marL="457200" rtl="0" algn="l">
              <a:lnSpc>
                <a:spcPct val="115000"/>
              </a:lnSpc>
              <a:spcBef>
                <a:spcPts val="0"/>
              </a:spcBef>
              <a:spcAft>
                <a:spcPts val="0"/>
              </a:spcAft>
              <a:buSzPts val="2800"/>
              <a:buAutoNum type="arabicPeriod"/>
            </a:pPr>
            <a:r>
              <a:rPr lang="en"/>
              <a:t>THE HACK!</a:t>
            </a:r>
            <a:endParaRPr/>
          </a:p>
          <a:p>
            <a:pPr indent="0" lvl="0" marL="457200" rtl="0" algn="l">
              <a:lnSpc>
                <a:spcPct val="115000"/>
              </a:lnSpc>
              <a:spcBef>
                <a:spcPts val="0"/>
              </a:spcBef>
              <a:spcAft>
                <a:spcPts val="0"/>
              </a:spcAft>
              <a:buNone/>
            </a:pPr>
            <a:r>
              <a:t/>
            </a:r>
            <a:endParaRPr/>
          </a:p>
          <a:p>
            <a:pPr indent="-406400" lvl="0" marL="457200" rtl="0" algn="l">
              <a:lnSpc>
                <a:spcPct val="115000"/>
              </a:lnSpc>
              <a:spcBef>
                <a:spcPts val="0"/>
              </a:spcBef>
              <a:spcAft>
                <a:spcPts val="0"/>
              </a:spcAft>
              <a:buSzPts val="2800"/>
              <a:buAutoNum type="arabicPeriod"/>
            </a:pPr>
            <a:r>
              <a:rPr lang="en"/>
              <a:t>Documenting and reporting of ALL results.</a:t>
            </a:r>
            <a:endParaRPr/>
          </a:p>
        </p:txBody>
      </p:sp>
      <p:pic>
        <p:nvPicPr>
          <p:cNvPr id="87" name="Google Shape;87;p17"/>
          <p:cNvPicPr preferRelativeResize="0"/>
          <p:nvPr/>
        </p:nvPicPr>
        <p:blipFill rotWithShape="1">
          <a:blip r:embed="rId3">
            <a:alphaModFix/>
          </a:blip>
          <a:srcRect b="13188" l="6933" r="3025" t="23707"/>
          <a:stretch/>
        </p:blipFill>
        <p:spPr>
          <a:xfrm>
            <a:off x="4994475" y="1959825"/>
            <a:ext cx="3532176" cy="185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ctrTitle"/>
          </p:nvPr>
        </p:nvSpPr>
        <p:spPr>
          <a:xfrm>
            <a:off x="96275" y="247550"/>
            <a:ext cx="8898000" cy="85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Hack - Breaking it Down</a:t>
            </a:r>
            <a:endParaRPr/>
          </a:p>
        </p:txBody>
      </p:sp>
      <p:sp>
        <p:nvSpPr>
          <p:cNvPr id="93" name="Google Shape;93;p18"/>
          <p:cNvSpPr txBox="1"/>
          <p:nvPr>
            <p:ph idx="1" type="subTitle"/>
          </p:nvPr>
        </p:nvSpPr>
        <p:spPr>
          <a:xfrm>
            <a:off x="229175" y="948950"/>
            <a:ext cx="8520600" cy="407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Reconnaissance Phase - </a:t>
            </a:r>
            <a:r>
              <a:rPr lang="en" sz="2000"/>
              <a:t>Finding the target</a:t>
            </a:r>
            <a:endParaRPr sz="2000"/>
          </a:p>
          <a:p>
            <a:pPr indent="0" lvl="0" marL="0" rtl="0" algn="ctr">
              <a:lnSpc>
                <a:spcPct val="100000"/>
              </a:lnSpc>
              <a:spcBef>
                <a:spcPts val="0"/>
              </a:spcBef>
              <a:spcAft>
                <a:spcPts val="0"/>
              </a:spcAft>
              <a:buNone/>
            </a:pPr>
            <a:r>
              <a:t/>
            </a:r>
            <a:endParaRPr sz="2000"/>
          </a:p>
          <a:p>
            <a:pPr indent="0" lvl="0" marL="0" rtl="0" algn="ctr">
              <a:lnSpc>
                <a:spcPct val="100000"/>
              </a:lnSpc>
              <a:spcBef>
                <a:spcPts val="0"/>
              </a:spcBef>
              <a:spcAft>
                <a:spcPts val="0"/>
              </a:spcAft>
              <a:buNone/>
            </a:pPr>
            <a:r>
              <a:rPr lang="en"/>
              <a:t>Scanning Phase - </a:t>
            </a:r>
            <a:r>
              <a:rPr lang="en" sz="2000"/>
              <a:t>Identifying systems, mapping out hardware</a:t>
            </a:r>
            <a:endParaRPr sz="2000"/>
          </a:p>
          <a:p>
            <a:pPr indent="0" lvl="0" marL="0" rtl="0" algn="ctr">
              <a:lnSpc>
                <a:spcPct val="100000"/>
              </a:lnSpc>
              <a:spcBef>
                <a:spcPts val="0"/>
              </a:spcBef>
              <a:spcAft>
                <a:spcPts val="0"/>
              </a:spcAft>
              <a:buNone/>
            </a:pPr>
            <a:r>
              <a:t/>
            </a:r>
            <a:endParaRPr sz="2000"/>
          </a:p>
          <a:p>
            <a:pPr indent="0" lvl="0" marL="0" rtl="0" algn="ctr">
              <a:lnSpc>
                <a:spcPct val="100000"/>
              </a:lnSpc>
              <a:spcBef>
                <a:spcPts val="0"/>
              </a:spcBef>
              <a:spcAft>
                <a:spcPts val="0"/>
              </a:spcAft>
              <a:buNone/>
            </a:pPr>
            <a:r>
              <a:rPr lang="en"/>
              <a:t>Gaining Access Phase - </a:t>
            </a:r>
            <a:r>
              <a:rPr lang="en" sz="2000"/>
              <a:t>Entering via network, OS or application</a:t>
            </a:r>
            <a:endParaRPr sz="2000"/>
          </a:p>
          <a:p>
            <a:pPr indent="0" lvl="0" marL="0" rtl="0" algn="ctr">
              <a:lnSpc>
                <a:spcPct val="100000"/>
              </a:lnSpc>
              <a:spcBef>
                <a:spcPts val="0"/>
              </a:spcBef>
              <a:spcAft>
                <a:spcPts val="0"/>
              </a:spcAft>
              <a:buNone/>
            </a:pPr>
            <a:r>
              <a:t/>
            </a:r>
            <a:endParaRPr sz="2000"/>
          </a:p>
          <a:p>
            <a:pPr indent="0" lvl="0" marL="0" rtl="0" algn="ctr">
              <a:lnSpc>
                <a:spcPct val="100000"/>
              </a:lnSpc>
              <a:spcBef>
                <a:spcPts val="0"/>
              </a:spcBef>
              <a:spcAft>
                <a:spcPts val="0"/>
              </a:spcAft>
              <a:buNone/>
            </a:pPr>
            <a:r>
              <a:rPr lang="en"/>
              <a:t>Maintain Access Phase - </a:t>
            </a:r>
            <a:r>
              <a:rPr lang="en" sz="2000"/>
              <a:t>PWNing the system</a:t>
            </a:r>
            <a:endParaRPr sz="2000"/>
          </a:p>
          <a:p>
            <a:pPr indent="0" lvl="0" marL="0" rtl="0" algn="ctr">
              <a:lnSpc>
                <a:spcPct val="100000"/>
              </a:lnSpc>
              <a:spcBef>
                <a:spcPts val="0"/>
              </a:spcBef>
              <a:spcAft>
                <a:spcPts val="0"/>
              </a:spcAft>
              <a:buNone/>
            </a:pPr>
            <a:r>
              <a:t/>
            </a:r>
            <a:endParaRPr sz="2000"/>
          </a:p>
          <a:p>
            <a:pPr indent="0" lvl="0" marL="0" rtl="0" algn="ctr">
              <a:lnSpc>
                <a:spcPct val="100000"/>
              </a:lnSpc>
              <a:spcBef>
                <a:spcPts val="0"/>
              </a:spcBef>
              <a:spcAft>
                <a:spcPts val="0"/>
              </a:spcAft>
              <a:buNone/>
            </a:pPr>
            <a:r>
              <a:rPr lang="en"/>
              <a:t>Clearing Tracks Phase - </a:t>
            </a:r>
            <a:r>
              <a:rPr lang="en" sz="2000"/>
              <a:t>Destroying any proof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0" y="251775"/>
            <a:ext cx="5122200" cy="58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Basic Ethical Hacker Techniques</a:t>
            </a:r>
            <a:endParaRPr sz="2600"/>
          </a:p>
        </p:txBody>
      </p:sp>
      <p:sp>
        <p:nvSpPr>
          <p:cNvPr id="99" name="Google Shape;99;p19"/>
          <p:cNvSpPr txBox="1"/>
          <p:nvPr>
            <p:ph idx="1" type="body"/>
          </p:nvPr>
        </p:nvSpPr>
        <p:spPr>
          <a:xfrm>
            <a:off x="189550" y="1018550"/>
            <a:ext cx="4860000" cy="394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Password guessing and cracking:</a:t>
            </a:r>
            <a:endParaRPr/>
          </a:p>
          <a:p>
            <a:pPr indent="-342900" lvl="0" marL="457200" rtl="0" algn="l">
              <a:spcBef>
                <a:spcPts val="0"/>
              </a:spcBef>
              <a:spcAft>
                <a:spcPts val="0"/>
              </a:spcAft>
              <a:buSzPts val="1800"/>
              <a:buChar char="❖"/>
            </a:pPr>
            <a:r>
              <a:rPr lang="en"/>
              <a:t>Session hijacking</a:t>
            </a:r>
            <a:endParaRPr/>
          </a:p>
          <a:p>
            <a:pPr indent="-342900" lvl="0" marL="457200" rtl="0" algn="l">
              <a:spcBef>
                <a:spcPts val="0"/>
              </a:spcBef>
              <a:spcAft>
                <a:spcPts val="0"/>
              </a:spcAft>
              <a:buSzPts val="1800"/>
              <a:buChar char="❖"/>
            </a:pPr>
            <a:r>
              <a:rPr lang="en"/>
              <a:t>Session spoofing</a:t>
            </a:r>
            <a:endParaRPr/>
          </a:p>
          <a:p>
            <a:pPr indent="-342900" lvl="0" marL="457200" rtl="0" algn="l">
              <a:spcBef>
                <a:spcPts val="0"/>
              </a:spcBef>
              <a:spcAft>
                <a:spcPts val="0"/>
              </a:spcAft>
              <a:buSzPts val="1800"/>
              <a:buChar char="❖"/>
            </a:pPr>
            <a:r>
              <a:rPr lang="en"/>
              <a:t>Network traffic sniffing</a:t>
            </a:r>
            <a:endParaRPr/>
          </a:p>
          <a:p>
            <a:pPr indent="-342900" lvl="0" marL="457200" rtl="0" algn="l">
              <a:spcBef>
                <a:spcPts val="0"/>
              </a:spcBef>
              <a:spcAft>
                <a:spcPts val="0"/>
              </a:spcAft>
              <a:buSzPts val="1800"/>
              <a:buChar char="❖"/>
            </a:pPr>
            <a:r>
              <a:rPr lang="en"/>
              <a:t>Domain Name System (DNS) Poisoning</a:t>
            </a:r>
            <a:endParaRPr/>
          </a:p>
          <a:p>
            <a:pPr indent="-342900" lvl="0" marL="457200" rtl="0" algn="l">
              <a:spcBef>
                <a:spcPts val="0"/>
              </a:spcBef>
              <a:spcAft>
                <a:spcPts val="0"/>
              </a:spcAft>
              <a:buSzPts val="1800"/>
              <a:buChar char="❖"/>
            </a:pPr>
            <a:r>
              <a:rPr lang="en"/>
              <a:t>Exploiting buffer overflow vulnerabilities</a:t>
            </a:r>
            <a:endParaRPr/>
          </a:p>
          <a:p>
            <a:pPr indent="-342900" lvl="0" marL="457200" rtl="0" algn="l">
              <a:spcBef>
                <a:spcPts val="0"/>
              </a:spcBef>
              <a:spcAft>
                <a:spcPts val="0"/>
              </a:spcAft>
              <a:buSzPts val="1800"/>
              <a:buChar char="❖"/>
            </a:pPr>
            <a:r>
              <a:rPr lang="en"/>
              <a:t>SQL injection</a:t>
            </a:r>
            <a:endParaRPr/>
          </a:p>
        </p:txBody>
      </p:sp>
      <p:pic>
        <p:nvPicPr>
          <p:cNvPr id="100" name="Google Shape;100;p19"/>
          <p:cNvPicPr preferRelativeResize="0"/>
          <p:nvPr/>
        </p:nvPicPr>
        <p:blipFill>
          <a:blip r:embed="rId3">
            <a:alphaModFix/>
          </a:blip>
          <a:stretch>
            <a:fillRect/>
          </a:stretch>
        </p:blipFill>
        <p:spPr>
          <a:xfrm>
            <a:off x="5122150" y="0"/>
            <a:ext cx="4021850" cy="5143500"/>
          </a:xfrm>
          <a:prstGeom prst="rect">
            <a:avLst/>
          </a:prstGeom>
          <a:noFill/>
          <a:ln>
            <a:noFill/>
          </a:ln>
        </p:spPr>
      </p:pic>
      <p:pic>
        <p:nvPicPr>
          <p:cNvPr id="101" name="Google Shape;101;p19"/>
          <p:cNvPicPr preferRelativeResize="0"/>
          <p:nvPr/>
        </p:nvPicPr>
        <p:blipFill rotWithShape="1">
          <a:blip r:embed="rId4">
            <a:alphaModFix/>
          </a:blip>
          <a:srcRect b="9796" l="7013" r="8082" t="9571"/>
          <a:stretch/>
        </p:blipFill>
        <p:spPr>
          <a:xfrm>
            <a:off x="315725" y="4219513"/>
            <a:ext cx="668500" cy="634875"/>
          </a:xfrm>
          <a:prstGeom prst="rect">
            <a:avLst/>
          </a:prstGeom>
          <a:noFill/>
          <a:ln>
            <a:noFill/>
          </a:ln>
        </p:spPr>
      </p:pic>
      <p:sp>
        <p:nvSpPr>
          <p:cNvPr id="102" name="Google Shape;102;p19"/>
          <p:cNvSpPr txBox="1"/>
          <p:nvPr/>
        </p:nvSpPr>
        <p:spPr>
          <a:xfrm>
            <a:off x="1181338" y="4008625"/>
            <a:ext cx="3868200" cy="881100"/>
          </a:xfrm>
          <a:prstGeom prst="rect">
            <a:avLst/>
          </a:prstGeom>
          <a:noFill/>
          <a:ln cap="flat" cmpd="sng" w="3810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The techniques do consist of qualities that are similar to others; lines are blurred, qualities will seem shared, and lists will not be all inclusive.</a:t>
            </a:r>
            <a:endParaRPr>
              <a:solidFill>
                <a:srgbClr val="FFFFFF"/>
              </a:solidFill>
            </a:endParaRPr>
          </a:p>
        </p:txBody>
      </p:sp>
      <p:pic>
        <p:nvPicPr>
          <p:cNvPr id="103" name="Google Shape;103;p19"/>
          <p:cNvPicPr preferRelativeResize="0"/>
          <p:nvPr/>
        </p:nvPicPr>
        <p:blipFill rotWithShape="1">
          <a:blip r:embed="rId5">
            <a:alphaModFix/>
          </a:blip>
          <a:srcRect b="6855" l="26137" r="28301" t="11143"/>
          <a:stretch/>
        </p:blipFill>
        <p:spPr>
          <a:xfrm>
            <a:off x="189550" y="3932119"/>
            <a:ext cx="919200" cy="10341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A Closer Look</a:t>
            </a:r>
            <a:r>
              <a:rPr lang="en"/>
              <a:t>: Password Cracking Technique</a:t>
            </a:r>
            <a:endParaRPr/>
          </a:p>
          <a:p>
            <a:pPr indent="0" lvl="0" marL="0" rtl="0" algn="l">
              <a:spcBef>
                <a:spcPts val="0"/>
              </a:spcBef>
              <a:spcAft>
                <a:spcPts val="0"/>
              </a:spcAft>
              <a:buNone/>
            </a:pPr>
            <a:r>
              <a:t/>
            </a:r>
            <a:endParaRPr/>
          </a:p>
        </p:txBody>
      </p:sp>
      <p:sp>
        <p:nvSpPr>
          <p:cNvPr id="109" name="Google Shape;109;p20"/>
          <p:cNvSpPr txBox="1"/>
          <p:nvPr>
            <p:ph idx="1" type="body"/>
          </p:nvPr>
        </p:nvSpPr>
        <p:spPr>
          <a:xfrm>
            <a:off x="694675" y="609500"/>
            <a:ext cx="7786800" cy="163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Three basic types of password cracking test tools: </a:t>
            </a:r>
            <a:endParaRPr/>
          </a:p>
          <a:p>
            <a:pPr indent="-317500" lvl="1" marL="914400" rtl="0" algn="l">
              <a:spcBef>
                <a:spcPts val="0"/>
              </a:spcBef>
              <a:spcAft>
                <a:spcPts val="0"/>
              </a:spcAft>
              <a:buSzPts val="1400"/>
              <a:buChar char="➢"/>
            </a:pPr>
            <a:r>
              <a:rPr b="1" lang="en" u="sng"/>
              <a:t>Dictionary</a:t>
            </a:r>
            <a:r>
              <a:rPr lang="en"/>
              <a:t>: file of words run against the accounts </a:t>
            </a:r>
            <a:endParaRPr/>
          </a:p>
          <a:p>
            <a:pPr indent="-317500" lvl="1" marL="914400" rtl="0" algn="l">
              <a:spcBef>
                <a:spcPts val="0"/>
              </a:spcBef>
              <a:spcAft>
                <a:spcPts val="0"/>
              </a:spcAft>
              <a:buSzPts val="1400"/>
              <a:buChar char="➢"/>
            </a:pPr>
            <a:r>
              <a:rPr b="1" lang="en" u="sng"/>
              <a:t>Hybrid</a:t>
            </a:r>
            <a:r>
              <a:rPr lang="en" u="sng"/>
              <a:t>: </a:t>
            </a:r>
            <a:r>
              <a:rPr lang="en"/>
              <a:t>similar to dictionary attack, but adds simple numbers or symbols</a:t>
            </a:r>
            <a:endParaRPr/>
          </a:p>
          <a:p>
            <a:pPr indent="-317500" lvl="1" marL="914400" rtl="0" algn="l">
              <a:spcBef>
                <a:spcPts val="0"/>
              </a:spcBef>
              <a:spcAft>
                <a:spcPts val="0"/>
              </a:spcAft>
              <a:buSzPts val="1400"/>
              <a:buChar char="➢"/>
            </a:pPr>
            <a:r>
              <a:rPr b="1" lang="en" u="sng"/>
              <a:t>Brute force:</a:t>
            </a:r>
            <a:r>
              <a:rPr lang="en"/>
              <a:t> tries every combination of characters until password is broken</a:t>
            </a:r>
            <a:endParaRPr/>
          </a:p>
        </p:txBody>
      </p:sp>
      <p:pic>
        <p:nvPicPr>
          <p:cNvPr id="110" name="Google Shape;110;p20"/>
          <p:cNvPicPr preferRelativeResize="0"/>
          <p:nvPr/>
        </p:nvPicPr>
        <p:blipFill>
          <a:blip r:embed="rId3">
            <a:alphaModFix/>
          </a:blip>
          <a:stretch>
            <a:fillRect/>
          </a:stretch>
        </p:blipFill>
        <p:spPr>
          <a:xfrm>
            <a:off x="162350" y="1814550"/>
            <a:ext cx="4629621" cy="3274376"/>
          </a:xfrm>
          <a:prstGeom prst="rect">
            <a:avLst/>
          </a:prstGeom>
          <a:noFill/>
          <a:ln>
            <a:noFill/>
          </a:ln>
        </p:spPr>
      </p:pic>
      <p:pic>
        <p:nvPicPr>
          <p:cNvPr id="111" name="Google Shape;111;p20"/>
          <p:cNvPicPr preferRelativeResize="0"/>
          <p:nvPr/>
        </p:nvPicPr>
        <p:blipFill>
          <a:blip r:embed="rId4">
            <a:alphaModFix/>
          </a:blip>
          <a:stretch>
            <a:fillRect/>
          </a:stretch>
        </p:blipFill>
        <p:spPr>
          <a:xfrm>
            <a:off x="5594725" y="1957850"/>
            <a:ext cx="2886752" cy="298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109500" y="103750"/>
            <a:ext cx="892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A Closer Look</a:t>
            </a:r>
            <a:r>
              <a:rPr lang="en"/>
              <a:t>: Network Traffic Sniffing Technique</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
        <p:nvSpPr>
          <p:cNvPr id="117" name="Google Shape;117;p21"/>
          <p:cNvSpPr txBox="1"/>
          <p:nvPr>
            <p:ph idx="1" type="body"/>
          </p:nvPr>
        </p:nvSpPr>
        <p:spPr>
          <a:xfrm>
            <a:off x="311700" y="676450"/>
            <a:ext cx="8622300" cy="310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process of monitoring and capturing all data packets passing through a given network using sniffing tools.</a:t>
            </a:r>
            <a:endParaRPr/>
          </a:p>
          <a:p>
            <a:pPr indent="-317500" lvl="1" marL="914400" rtl="0" algn="l">
              <a:spcBef>
                <a:spcPts val="0"/>
              </a:spcBef>
              <a:spcAft>
                <a:spcPts val="0"/>
              </a:spcAft>
              <a:buSzPts val="1400"/>
              <a:buChar char="➢"/>
            </a:pPr>
            <a:r>
              <a:rPr lang="en"/>
              <a:t>Data packets are used by diagnostic admin for troubleshooting, BUT hackers use them too.</a:t>
            </a:r>
            <a:endParaRPr/>
          </a:p>
          <a:p>
            <a:pPr indent="-317500" lvl="1" marL="914400" rtl="0" algn="l">
              <a:spcBef>
                <a:spcPts val="0"/>
              </a:spcBef>
              <a:spcAft>
                <a:spcPts val="0"/>
              </a:spcAft>
              <a:buSzPts val="1400"/>
              <a:buChar char="➢"/>
            </a:pPr>
            <a:r>
              <a:rPr lang="en"/>
              <a:t>A packet sniffer is a program that can see all traffic over the network flowing back and forth.</a:t>
            </a:r>
            <a:endParaRPr/>
          </a:p>
          <a:p>
            <a:pPr indent="-342900" lvl="0" marL="457200" rtl="0" algn="l">
              <a:spcBef>
                <a:spcPts val="0"/>
              </a:spcBef>
              <a:spcAft>
                <a:spcPts val="0"/>
              </a:spcAft>
              <a:buSzPts val="1800"/>
              <a:buChar char="❖"/>
            </a:pPr>
            <a:r>
              <a:rPr lang="en"/>
              <a:t>It is also considered a form of “phone tapping” or wiretapping.  </a:t>
            </a:r>
            <a:endParaRPr/>
          </a:p>
          <a:p>
            <a:pPr indent="-342900" lvl="0" marL="457200" rtl="0" algn="l">
              <a:spcBef>
                <a:spcPts val="0"/>
              </a:spcBef>
              <a:spcAft>
                <a:spcPts val="0"/>
              </a:spcAft>
              <a:buSzPts val="1800"/>
              <a:buChar char="❖"/>
            </a:pPr>
            <a:r>
              <a:rPr lang="en"/>
              <a:t>What could be sniffed? </a:t>
            </a:r>
            <a:endParaRPr/>
          </a:p>
          <a:p>
            <a:pPr indent="-317500" lvl="1" marL="914400" rtl="0" algn="l">
              <a:spcBef>
                <a:spcPts val="0"/>
              </a:spcBef>
              <a:spcAft>
                <a:spcPts val="0"/>
              </a:spcAft>
              <a:buSzPts val="1400"/>
              <a:buChar char="➢"/>
            </a:pPr>
            <a:r>
              <a:rPr lang="en"/>
              <a:t>Email traffic, passwords, web traffics, router config, chat sessions, DNS (domain name system) traffic</a:t>
            </a:r>
            <a:endParaRPr/>
          </a:p>
          <a:p>
            <a:pPr indent="-317500" lvl="1" marL="914400" rtl="0" algn="l">
              <a:spcBef>
                <a:spcPts val="0"/>
              </a:spcBef>
              <a:spcAft>
                <a:spcPts val="0"/>
              </a:spcAft>
              <a:buClr>
                <a:srgbClr val="FFFFFF"/>
              </a:buClr>
              <a:buSzPts val="1400"/>
              <a:buChar char="➢"/>
            </a:pPr>
            <a:r>
              <a:rPr lang="en">
                <a:solidFill>
                  <a:srgbClr val="FFFFFF"/>
                </a:solidFill>
              </a:rPr>
              <a:t>Basically,  any data that is passed over the network in clear text is vulnerable to sniffing. </a:t>
            </a:r>
            <a:endParaRPr>
              <a:solidFill>
                <a:srgbClr val="FFFFFF"/>
              </a:solidFill>
            </a:endParaRPr>
          </a:p>
          <a:p>
            <a:pPr indent="-342900" lvl="0" marL="457200" rtl="0" algn="l">
              <a:spcBef>
                <a:spcPts val="0"/>
              </a:spcBef>
              <a:spcAft>
                <a:spcPts val="0"/>
              </a:spcAft>
              <a:buSzPts val="1800"/>
              <a:buChar char="❖"/>
            </a:pPr>
            <a:r>
              <a:rPr lang="en"/>
              <a:t>Sniffers are ethically used to help investigate network problems, filter network traffic, and discover misuse, susceptibility, etc</a:t>
            </a:r>
            <a:endParaRPr/>
          </a:p>
        </p:txBody>
      </p:sp>
      <p:sp>
        <p:nvSpPr>
          <p:cNvPr id="118" name="Google Shape;118;p21"/>
          <p:cNvSpPr txBox="1"/>
          <p:nvPr/>
        </p:nvSpPr>
        <p:spPr>
          <a:xfrm>
            <a:off x="1930525" y="4027350"/>
            <a:ext cx="7161600" cy="995700"/>
          </a:xfrm>
          <a:prstGeom prst="rect">
            <a:avLst/>
          </a:prstGeom>
          <a:noFill/>
          <a:ln cap="flat" cmpd="sng" w="3810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Lawful Interception (LI) is the legally sanctioned official access to private communications, such as emails and phone calls. In generally, LI is the security process in which network operators give law enforcement access to the communications of individuals or organizations. Remember, these things are already being logged...</a:t>
            </a:r>
            <a:endParaRPr>
              <a:solidFill>
                <a:srgbClr val="FFFFFF"/>
              </a:solidFill>
            </a:endParaRPr>
          </a:p>
        </p:txBody>
      </p:sp>
      <p:pic>
        <p:nvPicPr>
          <p:cNvPr id="119" name="Google Shape;119;p21"/>
          <p:cNvPicPr preferRelativeResize="0"/>
          <p:nvPr/>
        </p:nvPicPr>
        <p:blipFill>
          <a:blip r:embed="rId3">
            <a:alphaModFix/>
          </a:blip>
          <a:stretch>
            <a:fillRect/>
          </a:stretch>
        </p:blipFill>
        <p:spPr>
          <a:xfrm>
            <a:off x="109500" y="4027413"/>
            <a:ext cx="1771800" cy="99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